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5.xml" ContentType="application/vnd.openxmlformats-officedocument.presentationml.tags+xml"/>
  <Override PartName="/ppt/notesSlides/notesSlide4.xml" ContentType="application/vnd.openxmlformats-officedocument.presentationml.notesSlide+xml"/>
  <Override PartName="/ppt/tags/tag26.xml" ContentType="application/vnd.openxmlformats-officedocument.presentationml.tags+xml"/>
  <Override PartName="/ppt/notesSlides/notesSlide5.xml" ContentType="application/vnd.openxmlformats-officedocument.presentationml.notesSlide+xml"/>
  <Override PartName="/ppt/tags/tag27.xml" ContentType="application/vnd.openxmlformats-officedocument.presentationml.tags+xml"/>
  <Override PartName="/ppt/notesSlides/notesSlide6.xml" ContentType="application/vnd.openxmlformats-officedocument.presentationml.notesSlide+xml"/>
  <Override PartName="/ppt/tags/tag28.xml" ContentType="application/vnd.openxmlformats-officedocument.presentationml.tags+xml"/>
  <Override PartName="/ppt/notesSlides/notesSlide7.xml" ContentType="application/vnd.openxmlformats-officedocument.presentationml.notesSlide+xml"/>
  <Override PartName="/ppt/tags/tag29.xml" ContentType="application/vnd.openxmlformats-officedocument.presentationml.tags+xml"/>
  <Override PartName="/ppt/notesSlides/notesSlide8.xml" ContentType="application/vnd.openxmlformats-officedocument.presentationml.notesSlide+xml"/>
  <Override PartName="/ppt/tags/tag30.xml" ContentType="application/vnd.openxmlformats-officedocument.presentationml.tags+xml"/>
  <Override PartName="/ppt/notesSlides/notesSlide9.xml" ContentType="application/vnd.openxmlformats-officedocument.presentationml.notesSlide+xml"/>
  <Override PartName="/ppt/tags/tag31.xml" ContentType="application/vnd.openxmlformats-officedocument.presentationml.tags+xml"/>
  <Override PartName="/ppt/notesSlides/notesSlide10.xml" ContentType="application/vnd.openxmlformats-officedocument.presentationml.notesSlide+xml"/>
  <Override PartName="/ppt/tags/tag32.xml" ContentType="application/vnd.openxmlformats-officedocument.presentationml.tags+xml"/>
  <Override PartName="/ppt/notesSlides/notesSlide11.xml" ContentType="application/vnd.openxmlformats-officedocument.presentationml.notesSlide+xml"/>
  <Override PartName="/ppt/tags/tag33.xml" ContentType="application/vnd.openxmlformats-officedocument.presentationml.tags+xml"/>
  <Override PartName="/ppt/notesSlides/notesSlide12.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13.xml" ContentType="application/vnd.openxmlformats-officedocument.presentationml.notesSlide+xml"/>
  <Override PartName="/ppt/tags/tag50.xml" ContentType="application/vnd.openxmlformats-officedocument.presentationml.tags+xml"/>
  <Override PartName="/ppt/notesSlides/notesSlide14.xml" ContentType="application/vnd.openxmlformats-officedocument.presentationml.notesSlide+xml"/>
  <Override PartName="/ppt/tags/tag51.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52.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handoutMasterIdLst>
    <p:handoutMasterId r:id="rId23"/>
  </p:handoutMasterIdLst>
  <p:sldIdLst>
    <p:sldId id="256" r:id="rId2"/>
    <p:sldId id="262" r:id="rId3"/>
    <p:sldId id="16602708" r:id="rId4"/>
    <p:sldId id="16602688" r:id="rId5"/>
    <p:sldId id="16602702" r:id="rId6"/>
    <p:sldId id="16602701" r:id="rId7"/>
    <p:sldId id="16602703" r:id="rId8"/>
    <p:sldId id="16602704" r:id="rId9"/>
    <p:sldId id="16602705" r:id="rId10"/>
    <p:sldId id="16602706" r:id="rId11"/>
    <p:sldId id="16602711" r:id="rId12"/>
    <p:sldId id="16602709" r:id="rId13"/>
    <p:sldId id="328" r:id="rId14"/>
    <p:sldId id="282" r:id="rId15"/>
    <p:sldId id="16602691" r:id="rId16"/>
    <p:sldId id="16602689" r:id="rId17"/>
    <p:sldId id="16602690" r:id="rId18"/>
    <p:sldId id="16602712" r:id="rId19"/>
    <p:sldId id="294" r:id="rId20"/>
    <p:sldId id="16602692" r:id="rId21"/>
  </p:sldIdLst>
  <p:sldSz cx="12192000" cy="6858000"/>
  <p:notesSz cx="7104063" cy="10234613"/>
  <p:embeddedFontLst>
    <p:embeddedFont>
      <p:font typeface="方正仿宋_GB2312" panose="02010600030101010101" charset="-122"/>
      <p:regular r:id="rId24"/>
    </p:embeddedFont>
    <p:embeddedFont>
      <p:font typeface="汉仪雅酷黑W" panose="02010600030101010101" charset="-122"/>
      <p:regular r:id="rId25"/>
    </p:embeddedFont>
    <p:embeddedFont>
      <p:font typeface="汉仪正圆 55简" panose="00020600040101010101" charset="-122"/>
      <p:regular r:id="rId26"/>
    </p:embeddedFont>
    <p:embeddedFont>
      <p:font typeface="Abadi" panose="020B0604020104020204" pitchFamily="34" charset="0"/>
      <p:regular r:id="rId27"/>
    </p:embeddedFont>
    <p:embeddedFont>
      <p:font typeface="DingTalk Sans" panose="00020600040101000101" pitchFamily="18" charset="0"/>
      <p:regular r:id="rId28"/>
    </p:embeddedFont>
    <p:embeddedFont>
      <p:font typeface="HarmonyOS Sans SC" panose="00000500000000000000" pitchFamily="2" charset="-122"/>
      <p:regular r:id="rId29"/>
      <p:bold r:id="rId30"/>
    </p:embeddedFont>
    <p:embeddedFont>
      <p:font typeface="阿里巴巴普惠体 B" panose="00020600040101010101" pitchFamily="18" charset="-122"/>
      <p:bold r:id="rId31"/>
    </p:embeddedFont>
    <p:embeddedFont>
      <p:font typeface="阿里巴巴普惠体 R" panose="00020600040101010101" pitchFamily="18" charset="-122"/>
      <p:regular r:id="rId32"/>
    </p:embeddedFont>
    <p:embeddedFont>
      <p:font typeface="等线" panose="02010600030101010101" pitchFamily="2" charset="-122"/>
      <p:regular r:id="rId33"/>
      <p:bold r:id="rId34"/>
    </p:embeddedFont>
    <p:embeddedFont>
      <p:font typeface="钉钉进步体" panose="00020600040101010101" pitchFamily="18" charset="-122"/>
      <p:regular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F76B3"/>
    <a:srgbClr val="3D84FD"/>
    <a:srgbClr val="011A54"/>
    <a:srgbClr val="012163"/>
    <a:srgbClr val="36BCF9"/>
    <a:srgbClr val="36BDF9"/>
    <a:srgbClr val="2AAFCF"/>
    <a:srgbClr val="2BB6CD"/>
    <a:srgbClr val="3D6A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61" autoAdjust="0"/>
    <p:restoredTop sz="91947" autoAdjust="0"/>
  </p:normalViewPr>
  <p:slideViewPr>
    <p:cSldViewPr snapToGrid="0">
      <p:cViewPr>
        <p:scale>
          <a:sx n="75" d="100"/>
          <a:sy n="75" d="100"/>
        </p:scale>
        <p:origin x="153" y="555"/>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ea typeface="汉仪雅酷黑-75J" panose="00020600040101010101"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ea typeface="汉仪雅酷黑-75J" panose="00020600040101010101" charset="-122"/>
              </a:rPr>
              <a:t>2025/10/8</a:t>
            </a:fld>
            <a:endParaRPr lang="zh-CN" altLang="en-US">
              <a:ea typeface="汉仪雅酷黑-75J" panose="00020600040101010101"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ea typeface="汉仪雅酷黑-75J" panose="00020600040101010101"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ea typeface="汉仪雅酷黑-75J" panose="00020600040101010101" charset="-122"/>
              </a:rPr>
              <a:t>‹#›</a:t>
            </a:fld>
            <a:endParaRPr lang="zh-CN" altLang="en-US">
              <a:ea typeface="汉仪雅酷黑-75J" panose="00020600040101010101"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jpe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ea typeface="汉仪正圆 55简" panose="00020600040101010101" charset="-122"/>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ea typeface="汉仪正圆 55简" panose="00020600040101010101" charset="-122"/>
              </a:defRPr>
            </a:lvl1pPr>
          </a:lstStyle>
          <a:p>
            <a:fld id="{D2A48B96-639E-45A3-A0BA-2464DFDB1FAA}" type="datetimeFigureOut">
              <a:rPr lang="zh-CN" altLang="en-US" smtClean="0"/>
              <a:t>2025/10/8</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ea typeface="汉仪正圆 55简" panose="00020600040101010101" charset="-122"/>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ea typeface="汉仪正圆 55简" panose="00020600040101010101"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汉仪正圆 55简" panose="00020600040101010101" charset="-122"/>
        <a:cs typeface="+mn-cs"/>
      </a:defRPr>
    </a:lvl1pPr>
    <a:lvl2pPr marL="457200" algn="l" defTabSz="914400" rtl="0" eaLnBrk="1" latinLnBrk="0" hangingPunct="1">
      <a:defRPr sz="1200" kern="1200">
        <a:solidFill>
          <a:schemeClr val="tx1"/>
        </a:solidFill>
        <a:latin typeface="+mn-lt"/>
        <a:ea typeface="汉仪正圆 55简" panose="00020600040101010101" charset="-122"/>
        <a:cs typeface="+mn-cs"/>
      </a:defRPr>
    </a:lvl2pPr>
    <a:lvl3pPr marL="914400" algn="l" defTabSz="914400" rtl="0" eaLnBrk="1" latinLnBrk="0" hangingPunct="1">
      <a:defRPr sz="1200" kern="1200">
        <a:solidFill>
          <a:schemeClr val="tx1"/>
        </a:solidFill>
        <a:latin typeface="+mn-lt"/>
        <a:ea typeface="汉仪正圆 55简" panose="00020600040101010101" charset="-122"/>
        <a:cs typeface="+mn-cs"/>
      </a:defRPr>
    </a:lvl3pPr>
    <a:lvl4pPr marL="1371600" algn="l" defTabSz="914400" rtl="0" eaLnBrk="1" latinLnBrk="0" hangingPunct="1">
      <a:defRPr sz="1200" kern="1200">
        <a:solidFill>
          <a:schemeClr val="tx1"/>
        </a:solidFill>
        <a:latin typeface="+mn-lt"/>
        <a:ea typeface="汉仪正圆 55简" panose="00020600040101010101" charset="-122"/>
        <a:cs typeface="+mn-cs"/>
      </a:defRPr>
    </a:lvl4pPr>
    <a:lvl5pPr marL="1828800" algn="l" defTabSz="914400" rtl="0" eaLnBrk="1" latinLnBrk="0" hangingPunct="1">
      <a:defRPr sz="1200" kern="1200">
        <a:solidFill>
          <a:schemeClr val="tx1"/>
        </a:solidFill>
        <a:latin typeface="+mn-lt"/>
        <a:ea typeface="汉仪正圆 55简" panose="00020600040101010101"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12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endParaRPr>
          </a:p>
        </p:txBody>
      </p:sp>
      <p:sp>
        <p:nvSpPr>
          <p:cNvPr id="4" name="灯片编号占位符 3"/>
          <p:cNvSpPr>
            <a:spLocks noGrp="1"/>
          </p:cNvSpPr>
          <p:nvPr>
            <p:ph type="sldNum" sz="quarter" idx="5"/>
          </p:nvPr>
        </p:nvSpPr>
        <p:spPr/>
        <p:txBody>
          <a:bodyPr/>
          <a:lstStyle/>
          <a:p>
            <a:fld id="{A6837353-30EB-4A48-80EB-173D804AEFB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汉仪正圆 55简" panose="00020600040101010101" charset="-122"/>
              </a:defRPr>
            </a:lvl1pPr>
          </a:lstStyle>
          <a:p>
            <a:fld id="{82F288E0-7875-42C4-84C8-98DBBD3BF4D2}" type="datetimeFigureOut">
              <a:rPr lang="zh-CN" altLang="en-US" smtClean="0"/>
              <a:t>2025/10/8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汉仪正圆 55简" panose="00020600040101010101"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汉仪正圆 55简" panose="00020600040101010101" charset="-122"/>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Calibri" panose="020F0502020204030204" pitchFamily="34" charset="0"/>
          <a:ea typeface="汉仪正圆 55简" panose="00020600040101010101"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汉仪正圆 55简" panose="00020600040101010101"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汉仪正圆 55简" panose="00020600040101010101"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汉仪正圆 55简" panose="00020600040101010101"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汉仪正圆 55简" panose="00020600040101010101"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汉仪正圆 55简" panose="0002060004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notesSlide" Target="../notesSlides/notesSlide10.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31.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8.png"/><Relationship Id="rId4" Type="http://schemas.openxmlformats.org/officeDocument/2006/relationships/image" Target="../media/image3.png"/><Relationship Id="rId9" Type="http://schemas.openxmlformats.org/officeDocument/2006/relationships/image" Target="../media/image37.png"/></Relationships>
</file>

<file path=ppt/slides/_rels/slide1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notesSlide" Target="../notesSlides/notesSlide11.xml"/><Relationship Id="rId7" Type="http://schemas.openxmlformats.org/officeDocument/2006/relationships/image" Target="../media/image40.png"/><Relationship Id="rId2" Type="http://schemas.openxmlformats.org/officeDocument/2006/relationships/slideLayout" Target="../slideLayouts/slideLayout1.xml"/><Relationship Id="rId1" Type="http://schemas.openxmlformats.org/officeDocument/2006/relationships/tags" Target="../tags/tag32.xml"/><Relationship Id="rId6" Type="http://schemas.openxmlformats.org/officeDocument/2006/relationships/image" Target="../media/image39.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4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44.jpeg"/><Relationship Id="rId2" Type="http://schemas.openxmlformats.org/officeDocument/2006/relationships/slideLayout" Target="../slideLayouts/slideLayout1.xml"/><Relationship Id="rId1" Type="http://schemas.openxmlformats.org/officeDocument/2006/relationships/tags" Target="../tags/tag33.xml"/><Relationship Id="rId6" Type="http://schemas.openxmlformats.org/officeDocument/2006/relationships/image" Target="../media/image43.jpeg"/><Relationship Id="rId5" Type="http://schemas.openxmlformats.org/officeDocument/2006/relationships/image" Target="../media/image5.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tags" Target="../tags/tag41.xml"/><Relationship Id="rId13" Type="http://schemas.openxmlformats.org/officeDocument/2006/relationships/tags" Target="../tags/tag46.xml"/><Relationship Id="rId18" Type="http://schemas.openxmlformats.org/officeDocument/2006/relationships/notesSlide" Target="../notesSlides/notesSlide13.xml"/><Relationship Id="rId26" Type="http://schemas.openxmlformats.org/officeDocument/2006/relationships/image" Target="../media/image51.svg"/><Relationship Id="rId3" Type="http://schemas.openxmlformats.org/officeDocument/2006/relationships/tags" Target="../tags/tag36.xml"/><Relationship Id="rId21" Type="http://schemas.openxmlformats.org/officeDocument/2006/relationships/image" Target="../media/image46.png"/><Relationship Id="rId7" Type="http://schemas.openxmlformats.org/officeDocument/2006/relationships/tags" Target="../tags/tag40.xml"/><Relationship Id="rId12" Type="http://schemas.openxmlformats.org/officeDocument/2006/relationships/tags" Target="../tags/tag45.xml"/><Relationship Id="rId17" Type="http://schemas.openxmlformats.org/officeDocument/2006/relationships/slideLayout" Target="../slideLayouts/slideLayout1.xml"/><Relationship Id="rId25" Type="http://schemas.openxmlformats.org/officeDocument/2006/relationships/image" Target="../media/image50.png"/><Relationship Id="rId2" Type="http://schemas.openxmlformats.org/officeDocument/2006/relationships/tags" Target="../tags/tag35.xml"/><Relationship Id="rId16" Type="http://schemas.openxmlformats.org/officeDocument/2006/relationships/tags" Target="../tags/tag49.xml"/><Relationship Id="rId20" Type="http://schemas.openxmlformats.org/officeDocument/2006/relationships/image" Target="../media/image45.png"/><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tags" Target="../tags/tag44.xml"/><Relationship Id="rId24" Type="http://schemas.openxmlformats.org/officeDocument/2006/relationships/image" Target="../media/image49.svg"/><Relationship Id="rId5" Type="http://schemas.openxmlformats.org/officeDocument/2006/relationships/tags" Target="../tags/tag38.xml"/><Relationship Id="rId15" Type="http://schemas.openxmlformats.org/officeDocument/2006/relationships/tags" Target="../tags/tag48.xml"/><Relationship Id="rId23" Type="http://schemas.openxmlformats.org/officeDocument/2006/relationships/image" Target="../media/image48.png"/><Relationship Id="rId10" Type="http://schemas.openxmlformats.org/officeDocument/2006/relationships/tags" Target="../tags/tag43.xml"/><Relationship Id="rId19" Type="http://schemas.openxmlformats.org/officeDocument/2006/relationships/image" Target="../media/image3.png"/><Relationship Id="rId4" Type="http://schemas.openxmlformats.org/officeDocument/2006/relationships/tags" Target="../tags/tag37.xml"/><Relationship Id="rId9" Type="http://schemas.openxmlformats.org/officeDocument/2006/relationships/tags" Target="../tags/tag42.xml"/><Relationship Id="rId14" Type="http://schemas.openxmlformats.org/officeDocument/2006/relationships/tags" Target="../tags/tag47.xml"/><Relationship Id="rId22" Type="http://schemas.openxmlformats.org/officeDocument/2006/relationships/image" Target="../media/image47.svg"/><Relationship Id="rId27" Type="http://schemas.openxmlformats.org/officeDocument/2006/relationships/image" Target="../media/image5.png"/></Relationships>
</file>

<file path=ppt/slides/_rels/slide14.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notesSlide" Target="../notesSlides/notesSlide14.xml"/><Relationship Id="rId7" Type="http://schemas.openxmlformats.org/officeDocument/2006/relationships/image" Target="../media/image54.png"/><Relationship Id="rId2" Type="http://schemas.openxmlformats.org/officeDocument/2006/relationships/slideLayout" Target="../slideLayouts/slideLayout1.xml"/><Relationship Id="rId1" Type="http://schemas.openxmlformats.org/officeDocument/2006/relationships/tags" Target="../tags/tag50.xml"/><Relationship Id="rId6" Type="http://schemas.openxmlformats.org/officeDocument/2006/relationships/image" Target="../media/image53.png"/><Relationship Id="rId5" Type="http://schemas.openxmlformats.org/officeDocument/2006/relationships/image" Target="../media/image52.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56.png"/></Relationships>
</file>

<file path=ppt/slides/_rels/slide15.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notesSlide" Target="../notesSlides/notesSlide15.xml"/><Relationship Id="rId7" Type="http://schemas.openxmlformats.org/officeDocument/2006/relationships/image" Target="../media/image58.png"/><Relationship Id="rId2" Type="http://schemas.openxmlformats.org/officeDocument/2006/relationships/slideLayout" Target="../slideLayouts/slideLayout1.xml"/><Relationship Id="rId1" Type="http://schemas.openxmlformats.org/officeDocument/2006/relationships/tags" Target="../tags/tag51.xml"/><Relationship Id="rId6" Type="http://schemas.openxmlformats.org/officeDocument/2006/relationships/image" Target="../media/image57.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60.png"/></Relationships>
</file>

<file path=ppt/slides/_rels/slide1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65.jpeg"/><Relationship Id="rId5" Type="http://schemas.openxmlformats.org/officeDocument/2006/relationships/image" Target="../media/image64.png"/><Relationship Id="rId4" Type="http://schemas.openxmlformats.org/officeDocument/2006/relationships/image" Target="../media/image63.jpeg"/></Relationships>
</file>

<file path=ppt/slides/_rels/slide18.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notesSlide" Target="../notesSlides/notesSlide17.xml"/><Relationship Id="rId7" Type="http://schemas.openxmlformats.org/officeDocument/2006/relationships/image" Target="../media/image67.png"/><Relationship Id="rId2" Type="http://schemas.openxmlformats.org/officeDocument/2006/relationships/slideLayout" Target="../slideLayouts/slideLayout1.xml"/><Relationship Id="rId1" Type="http://schemas.openxmlformats.org/officeDocument/2006/relationships/tags" Target="../tags/tag52.xml"/><Relationship Id="rId6" Type="http://schemas.openxmlformats.org/officeDocument/2006/relationships/image" Target="../media/image66.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69.png"/></Relationships>
</file>

<file path=ppt/slides/_rels/slide1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72.png"/><Relationship Id="rId4" Type="http://schemas.openxmlformats.org/officeDocument/2006/relationships/image" Target="../media/image71.png"/></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tags" Target="../tags/tag16.xml"/><Relationship Id="rId18" Type="http://schemas.openxmlformats.org/officeDocument/2006/relationships/tags" Target="../tags/tag21.xml"/><Relationship Id="rId26" Type="http://schemas.openxmlformats.org/officeDocument/2006/relationships/image" Target="../media/image5.png"/><Relationship Id="rId3" Type="http://schemas.openxmlformats.org/officeDocument/2006/relationships/tags" Target="../tags/tag6.xml"/><Relationship Id="rId21" Type="http://schemas.openxmlformats.org/officeDocument/2006/relationships/tags" Target="../tags/tag24.xml"/><Relationship Id="rId7" Type="http://schemas.openxmlformats.org/officeDocument/2006/relationships/tags" Target="../tags/tag10.xml"/><Relationship Id="rId12" Type="http://schemas.openxmlformats.org/officeDocument/2006/relationships/tags" Target="../tags/tag15.xml"/><Relationship Id="rId17" Type="http://schemas.openxmlformats.org/officeDocument/2006/relationships/tags" Target="../tags/tag20.xml"/><Relationship Id="rId25" Type="http://schemas.openxmlformats.org/officeDocument/2006/relationships/image" Target="../media/image4.png"/><Relationship Id="rId2" Type="http://schemas.openxmlformats.org/officeDocument/2006/relationships/tags" Target="../tags/tag5.xml"/><Relationship Id="rId16" Type="http://schemas.openxmlformats.org/officeDocument/2006/relationships/tags" Target="../tags/tag19.xml"/><Relationship Id="rId20" Type="http://schemas.openxmlformats.org/officeDocument/2006/relationships/tags" Target="../tags/tag23.xml"/><Relationship Id="rId29" Type="http://schemas.openxmlformats.org/officeDocument/2006/relationships/image" Target="../media/image8.png"/><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24" Type="http://schemas.openxmlformats.org/officeDocument/2006/relationships/image" Target="../media/image3.png"/><Relationship Id="rId32" Type="http://schemas.openxmlformats.org/officeDocument/2006/relationships/image" Target="../media/image11.svg"/><Relationship Id="rId5" Type="http://schemas.openxmlformats.org/officeDocument/2006/relationships/tags" Target="../tags/tag8.xml"/><Relationship Id="rId15" Type="http://schemas.openxmlformats.org/officeDocument/2006/relationships/tags" Target="../tags/tag18.xml"/><Relationship Id="rId23" Type="http://schemas.openxmlformats.org/officeDocument/2006/relationships/notesSlide" Target="../notesSlides/notesSlide2.xml"/><Relationship Id="rId28" Type="http://schemas.openxmlformats.org/officeDocument/2006/relationships/image" Target="../media/image7.svg"/><Relationship Id="rId10" Type="http://schemas.openxmlformats.org/officeDocument/2006/relationships/tags" Target="../tags/tag13.xml"/><Relationship Id="rId19" Type="http://schemas.openxmlformats.org/officeDocument/2006/relationships/tags" Target="../tags/tag22.xml"/><Relationship Id="rId31" Type="http://schemas.openxmlformats.org/officeDocument/2006/relationships/image" Target="../media/image10.png"/><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tags" Target="../tags/tag17.xml"/><Relationship Id="rId22" Type="http://schemas.openxmlformats.org/officeDocument/2006/relationships/slideLayout" Target="../slideLayouts/slideLayout1.xml"/><Relationship Id="rId27" Type="http://schemas.openxmlformats.org/officeDocument/2006/relationships/image" Target="../media/image6.png"/><Relationship Id="rId30" Type="http://schemas.openxmlformats.org/officeDocument/2006/relationships/image" Target="../media/image9.svg"/></Relationships>
</file>

<file path=ppt/slides/_rels/slide20.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3.png"/><Relationship Id="rId7" Type="http://schemas.openxmlformats.org/officeDocument/2006/relationships/image" Target="../media/image73.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2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2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notesSlide" Target="../notesSlides/notesSlide6.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27.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4.png"/><Relationship Id="rId4" Type="http://schemas.openxmlformats.org/officeDocument/2006/relationships/image" Target="../media/image3.png"/><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26.png"/><Relationship Id="rId2" Type="http://schemas.openxmlformats.org/officeDocument/2006/relationships/slideLayout" Target="../slideLayouts/slideLayout1.xml"/><Relationship Id="rId1" Type="http://schemas.openxmlformats.org/officeDocument/2006/relationships/tags" Target="../tags/tag28.xml"/><Relationship Id="rId6" Type="http://schemas.openxmlformats.org/officeDocument/2006/relationships/image" Target="../media/image5.png"/><Relationship Id="rId5" Type="http://schemas.openxmlformats.org/officeDocument/2006/relationships/image" Target="../media/image2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notesSlide" Target="../notesSlides/notesSlide8.xml"/><Relationship Id="rId7" Type="http://schemas.openxmlformats.org/officeDocument/2006/relationships/image" Target="../media/image29.jpeg"/><Relationship Id="rId2" Type="http://schemas.openxmlformats.org/officeDocument/2006/relationships/slideLayout" Target="../slideLayouts/slideLayout1.xml"/><Relationship Id="rId1" Type="http://schemas.openxmlformats.org/officeDocument/2006/relationships/tags" Target="../tags/tag29.xml"/><Relationship Id="rId6" Type="http://schemas.openxmlformats.org/officeDocument/2006/relationships/image" Target="../media/image28.jpeg"/><Relationship Id="rId5" Type="http://schemas.openxmlformats.org/officeDocument/2006/relationships/image" Target="../media/image27.jpeg"/><Relationship Id="rId10" Type="http://schemas.openxmlformats.org/officeDocument/2006/relationships/image" Target="../media/image31.jpeg"/><Relationship Id="rId4" Type="http://schemas.openxmlformats.org/officeDocument/2006/relationships/image" Target="../media/image3.png"/><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30.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stretch>
            <a:fillRect/>
          </a:stretch>
        </a:blipFill>
        <a:effectLst/>
      </p:bgPr>
    </p:bg>
    <p:spTree>
      <p:nvGrpSpPr>
        <p:cNvPr id="1" name=""/>
        <p:cNvGrpSpPr/>
        <p:nvPr/>
      </p:nvGrpSpPr>
      <p:grpSpPr>
        <a:xfrm>
          <a:off x="0" y="0"/>
          <a:ext cx="0" cy="0"/>
          <a:chOff x="0" y="0"/>
          <a:chExt cx="0" cy="0"/>
        </a:xfrm>
      </p:grpSpPr>
      <p:sp>
        <p:nvSpPr>
          <p:cNvPr id="10" name="蒙版 1"/>
          <p:cNvSpPr/>
          <p:nvPr>
            <p:custDataLst>
              <p:tags r:id="rId1"/>
            </p:custDataLst>
          </p:nvPr>
        </p:nvSpPr>
        <p:spPr>
          <a:xfrm>
            <a:off x="0" y="-39370"/>
            <a:ext cx="12192000" cy="2637790"/>
          </a:xfrm>
          <a:prstGeom prst="rect">
            <a:avLst/>
          </a:prstGeom>
          <a:gradFill>
            <a:gsLst>
              <a:gs pos="41000">
                <a:srgbClr val="181C33">
                  <a:alpha val="85000"/>
                </a:srgbClr>
              </a:gs>
              <a:gs pos="0">
                <a:srgbClr val="291F35">
                  <a:alpha val="0"/>
                </a:srgbClr>
              </a:gs>
              <a:gs pos="80000">
                <a:srgbClr val="07193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标题框"/>
          <p:cNvSpPr txBox="1"/>
          <p:nvPr/>
        </p:nvSpPr>
        <p:spPr>
          <a:xfrm>
            <a:off x="631153" y="2598420"/>
            <a:ext cx="6389407" cy="1015663"/>
          </a:xfrm>
          <a:prstGeom prst="rect">
            <a:avLst/>
          </a:prstGeom>
          <a:noFill/>
          <a:effectLst>
            <a:outerShdw blurRad="63500" sx="102000" sy="102000" algn="ctr" rotWithShape="0">
              <a:srgbClr val="33DDF8">
                <a:alpha val="40000"/>
              </a:srgbClr>
            </a:outerShdw>
          </a:effectLst>
        </p:spPr>
        <p:txBody>
          <a:bodyPr wrap="square" rtlCol="0">
            <a:spAutoFit/>
          </a:bodyPr>
          <a:lstStyle/>
          <a:p>
            <a:r>
              <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AI</a:t>
            </a:r>
            <a:r>
              <a:rPr lang="zh-CN" altLang="en-US"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智能</a:t>
            </a:r>
            <a:r>
              <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a:t>
            </a:r>
            <a:r>
              <a:rPr lang="zh-CN" altLang="en-US"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学习搭子</a:t>
            </a:r>
            <a:endParaRPr lang="en-US" altLang="zh-CN" sz="60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endParaRPr>
          </a:p>
        </p:txBody>
      </p:sp>
      <p:sp>
        <p:nvSpPr>
          <p:cNvPr id="155" name="接包方"/>
          <p:cNvSpPr/>
          <p:nvPr/>
        </p:nvSpPr>
        <p:spPr>
          <a:xfrm>
            <a:off x="3275822" y="4056380"/>
            <a:ext cx="2386368" cy="467995"/>
          </a:xfrm>
          <a:prstGeom prst="roundRect">
            <a:avLst>
              <a:gd name="adj" fmla="val 50000"/>
            </a:avLst>
          </a:prstGeom>
          <a:gradFill>
            <a:gsLst>
              <a:gs pos="0">
                <a:srgbClr val="0A00DB"/>
              </a:gs>
              <a:gs pos="100000">
                <a:srgbClr val="33DDF8"/>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汉仪正圆 55简" panose="00020600040101010101" charset="-122"/>
                <a:ea typeface="汉仪正圆 55简" panose="00020600040101010101" charset="-122"/>
              </a:rPr>
              <a:t>接包方：声像科技</a:t>
            </a:r>
          </a:p>
        </p:txBody>
      </p:sp>
      <p:sp>
        <p:nvSpPr>
          <p:cNvPr id="2" name="发包方"/>
          <p:cNvSpPr/>
          <p:nvPr/>
        </p:nvSpPr>
        <p:spPr>
          <a:xfrm>
            <a:off x="631152" y="4056379"/>
            <a:ext cx="2386368" cy="467995"/>
          </a:xfrm>
          <a:prstGeom prst="roundRect">
            <a:avLst>
              <a:gd name="adj" fmla="val 50000"/>
            </a:avLst>
          </a:prstGeom>
          <a:gradFill>
            <a:gsLst>
              <a:gs pos="0">
                <a:srgbClr val="0A00DB"/>
              </a:gs>
              <a:gs pos="100000">
                <a:srgbClr val="33DDF8"/>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汉仪正圆 55简" panose="00020600040101010101" charset="-122"/>
                <a:ea typeface="汉仪正圆 55简" panose="00020600040101010101" charset="-122"/>
              </a:rPr>
              <a:t>发包方：数字马力</a:t>
            </a:r>
          </a:p>
        </p:txBody>
      </p:sp>
      <p:pic>
        <p:nvPicPr>
          <p:cNvPr id="3" name="图片 2"/>
          <p:cNvPicPr>
            <a:picLocks noChangeAspect="1"/>
          </p:cNvPicPr>
          <p:nvPr>
            <p:custDataLst>
              <p:tags r:id="rId2"/>
            </p:custDataLst>
          </p:nvPr>
        </p:nvPicPr>
        <p:blipFill>
          <a:blip r:embed="rId6"/>
          <a:stretch>
            <a:fillRect/>
          </a:stretch>
        </p:blipFill>
        <p:spPr>
          <a:xfrm>
            <a:off x="4992000" y="1492755"/>
            <a:ext cx="7200000" cy="444853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游戏化学习平台及评估系统</a:t>
            </a: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1">
            <a:extLst>
              <a:ext uri="{FF2B5EF4-FFF2-40B4-BE49-F238E27FC236}">
                <a16:creationId xmlns:a16="http://schemas.microsoft.com/office/drawing/2014/main" id="{0029B929-0BC9-5CB1-4D2F-BAE8A7E33D1E}"/>
              </a:ext>
            </a:extLst>
          </p:cNvPr>
          <p:cNvPicPr>
            <a:picLocks/>
          </p:cNvPicPr>
          <p:nvPr/>
        </p:nvPicPr>
        <p:blipFill>
          <a:blip r:embed="rId5"/>
          <a:stretch>
            <a:fillRect/>
          </a:stretch>
        </p:blipFill>
        <p:spPr>
          <a:xfrm>
            <a:off x="7703860" y="1044852"/>
            <a:ext cx="3240000" cy="1944000"/>
          </a:xfrm>
          <a:prstGeom prst="rect">
            <a:avLst/>
          </a:prstGeom>
          <a:effectLst>
            <a:softEdge rad="12700"/>
          </a:effectLst>
        </p:spPr>
      </p:pic>
      <p:pic>
        <p:nvPicPr>
          <p:cNvPr id="8" name="图片 7" descr="英语">
            <a:extLst>
              <a:ext uri="{FF2B5EF4-FFF2-40B4-BE49-F238E27FC236}">
                <a16:creationId xmlns:a16="http://schemas.microsoft.com/office/drawing/2014/main" id="{88C26A9A-8985-A986-50B5-D1710B45C085}"/>
              </a:ext>
            </a:extLst>
          </p:cNvPr>
          <p:cNvPicPr>
            <a:picLocks noChangeAspect="1"/>
          </p:cNvPicPr>
          <p:nvPr/>
        </p:nvPicPr>
        <p:blipFill>
          <a:blip r:embed="rId6"/>
          <a:stretch>
            <a:fillRect/>
          </a:stretch>
        </p:blipFill>
        <p:spPr>
          <a:xfrm>
            <a:off x="4163737" y="1044852"/>
            <a:ext cx="3240000" cy="1944000"/>
          </a:xfrm>
          <a:prstGeom prst="rect">
            <a:avLst/>
          </a:prstGeom>
        </p:spPr>
      </p:pic>
      <p:sp>
        <p:nvSpPr>
          <p:cNvPr id="11" name="文本框 10">
            <a:extLst>
              <a:ext uri="{FF2B5EF4-FFF2-40B4-BE49-F238E27FC236}">
                <a16:creationId xmlns:a16="http://schemas.microsoft.com/office/drawing/2014/main" id="{387F82D9-791F-9C37-9AB9-A13C30B34256}"/>
              </a:ext>
            </a:extLst>
          </p:cNvPr>
          <p:cNvSpPr txBox="1"/>
          <p:nvPr/>
        </p:nvSpPr>
        <p:spPr>
          <a:xfrm>
            <a:off x="4163736" y="3237968"/>
            <a:ext cx="6780123" cy="2299540"/>
          </a:xfrm>
          <a:prstGeom prst="rect">
            <a:avLst/>
          </a:prstGeom>
          <a:noFill/>
        </p:spPr>
        <p:txBody>
          <a:bodyPr wrap="square">
            <a:spAutoFit/>
          </a:bodyPr>
          <a:lstStyle/>
          <a:p>
            <a:pPr indent="304800">
              <a:lnSpc>
                <a:spcPct val="115000"/>
              </a:lnSpc>
              <a:spcBef>
                <a:spcPts val="600"/>
              </a:spcBef>
              <a:spcAft>
                <a:spcPts val="600"/>
              </a:spcAft>
              <a:buNone/>
            </a:pP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本系统是“</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AI</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智能·学习搭子”解决方案中面向入门级学习者（如小学生）和兴趣驱动型学习场景（如语言学习）的核心模块。其核心价值在于，通过将游戏化（</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Gamification</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设计理念深度融入学习过程，有效解决低龄或初学者“学习动力不足、注意力难以集中、缺乏即时正向反馈”的痛点，让学习变得像游戏一样有趣、有挑战、有成就感，从而激发内在学习动机，为后续的进阶学习打下坚实基础。</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2" name="图片 11" descr="徽标&#10;&#10;AI 生成的内容可能不正确。">
            <a:extLst>
              <a:ext uri="{FF2B5EF4-FFF2-40B4-BE49-F238E27FC236}">
                <a16:creationId xmlns:a16="http://schemas.microsoft.com/office/drawing/2014/main" id="{DE451297-134E-A2EB-AC93-588BD79CFFB5}"/>
              </a:ext>
            </a:extLst>
          </p:cNvPr>
          <p:cNvPicPr>
            <a:picLocks noChangeAspect="1"/>
          </p:cNvPicPr>
          <p:nvPr/>
        </p:nvPicPr>
        <p:blipFill>
          <a:blip r:embed="rId7" cstate="print"/>
          <a:stretch>
            <a:fillRect/>
          </a:stretch>
        </p:blipFill>
        <p:spPr>
          <a:xfrm>
            <a:off x="200950" y="299073"/>
            <a:ext cx="576000" cy="576000"/>
          </a:xfrm>
          <a:prstGeom prst="rect">
            <a:avLst/>
          </a:prstGeom>
        </p:spPr>
      </p:pic>
      <p:pic>
        <p:nvPicPr>
          <p:cNvPr id="14" name="图片 13" descr="图形用户界面, 应用程序&#10;&#10;AI 生成的内容可能不正确。">
            <a:extLst>
              <a:ext uri="{FF2B5EF4-FFF2-40B4-BE49-F238E27FC236}">
                <a16:creationId xmlns:a16="http://schemas.microsoft.com/office/drawing/2014/main" id="{9C0D4A22-5027-ED40-AE27-9D1C2757236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83614" y="4383594"/>
            <a:ext cx="2880000" cy="1472463"/>
          </a:xfrm>
          <a:prstGeom prst="rect">
            <a:avLst/>
          </a:prstGeom>
        </p:spPr>
      </p:pic>
      <p:pic>
        <p:nvPicPr>
          <p:cNvPr id="16" name="图片 15" descr="图形用户界面, 应用程序&#10;&#10;AI 生成的内容可能不正确。">
            <a:extLst>
              <a:ext uri="{FF2B5EF4-FFF2-40B4-BE49-F238E27FC236}">
                <a16:creationId xmlns:a16="http://schemas.microsoft.com/office/drawing/2014/main" id="{69C5AE5B-50AE-7302-1361-C1E2DBDCBB7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83614" y="2701843"/>
            <a:ext cx="2880000" cy="1454314"/>
          </a:xfrm>
          <a:prstGeom prst="rect">
            <a:avLst/>
          </a:prstGeom>
        </p:spPr>
      </p:pic>
      <p:pic>
        <p:nvPicPr>
          <p:cNvPr id="18" name="图片 17" descr="电脑软件截图&#10;&#10;AI 生成的内容可能不正确。">
            <a:extLst>
              <a:ext uri="{FF2B5EF4-FFF2-40B4-BE49-F238E27FC236}">
                <a16:creationId xmlns:a16="http://schemas.microsoft.com/office/drawing/2014/main" id="{FF89EA35-7327-743F-986C-5BE492A4C4E8}"/>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83614" y="1069257"/>
            <a:ext cx="2880000" cy="145779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84775"/>
          </a:xfrm>
          <a:prstGeom prst="rect">
            <a:avLst/>
          </a:prstGeom>
          <a:noFill/>
        </p:spPr>
        <p:txBody>
          <a:bodyPr wrap="square" rtlCol="0">
            <a:spAutoFit/>
          </a:bodyPr>
          <a:lstStyle/>
          <a:p>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团队项目系统推广</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defRPr/>
            </a:pP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来源单位</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实际需求</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，面向</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真实应用</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场景，推动</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普惠教育</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rPr>
              <a:t>发展</a:t>
            </a: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徽标&#10;&#10;AI 生成的内容可能不正确。"/>
          <p:cNvPicPr>
            <a:picLocks noChangeAspect="1"/>
          </p:cNvPicPr>
          <p:nvPr/>
        </p:nvPicPr>
        <p:blipFill>
          <a:blip r:embed="rId5" cstate="print"/>
          <a:stretch>
            <a:fillRect/>
          </a:stretch>
        </p:blipFill>
        <p:spPr>
          <a:xfrm>
            <a:off x="200950" y="299073"/>
            <a:ext cx="576000" cy="576000"/>
          </a:xfrm>
          <a:prstGeom prst="rect">
            <a:avLst/>
          </a:prstGeom>
        </p:spPr>
      </p:pic>
      <p:pic>
        <p:nvPicPr>
          <p:cNvPr id="8" name="图片 7"/>
          <p:cNvPicPr/>
          <p:nvPr/>
        </p:nvPicPr>
        <p:blipFill>
          <a:blip r:embed="rId6"/>
          <a:stretch>
            <a:fillRect/>
          </a:stretch>
        </p:blipFill>
        <p:spPr>
          <a:xfrm>
            <a:off x="1059290" y="1255828"/>
            <a:ext cx="2592000" cy="3456000"/>
          </a:xfrm>
          <a:prstGeom prst="rect">
            <a:avLst/>
          </a:prstGeom>
          <a:effectLst>
            <a:softEdge rad="12700"/>
          </a:effectLst>
        </p:spPr>
      </p:pic>
      <p:pic>
        <p:nvPicPr>
          <p:cNvPr id="9" name="图片 8"/>
          <p:cNvPicPr>
            <a:picLocks noChangeAspect="1"/>
          </p:cNvPicPr>
          <p:nvPr/>
        </p:nvPicPr>
        <p:blipFill>
          <a:blip r:embed="rId7"/>
          <a:srcRect t="3356"/>
          <a:stretch>
            <a:fillRect/>
          </a:stretch>
        </p:blipFill>
        <p:spPr>
          <a:xfrm>
            <a:off x="8181951" y="2330184"/>
            <a:ext cx="2592000" cy="3456000"/>
          </a:xfrm>
          <a:prstGeom prst="rect">
            <a:avLst/>
          </a:prstGeom>
          <a:effectLst>
            <a:softEdge rad="12700"/>
          </a:effectLst>
        </p:spPr>
      </p:pic>
      <p:sp>
        <p:nvSpPr>
          <p:cNvPr id="21" name="圆角矩形 5">
            <a:extLst>
              <a:ext uri="{FF2B5EF4-FFF2-40B4-BE49-F238E27FC236}">
                <a16:creationId xmlns:a16="http://schemas.microsoft.com/office/drawing/2014/main" id="{DC96F684-17B5-A13C-830F-A6FFC3128BF9}"/>
              </a:ext>
            </a:extLst>
          </p:cNvPr>
          <p:cNvSpPr/>
          <p:nvPr/>
        </p:nvSpPr>
        <p:spPr>
          <a:xfrm>
            <a:off x="907315" y="4931321"/>
            <a:ext cx="2880000" cy="756000"/>
          </a:xfrm>
          <a:prstGeom prst="roundRect">
            <a:avLst>
              <a:gd name="adj" fmla="val 25372"/>
            </a:avLst>
          </a:prstGeom>
          <a:gradFill>
            <a:gsLst>
              <a:gs pos="100000">
                <a:srgbClr val="64C8DD">
                  <a:alpha val="50000"/>
                </a:srgbClr>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DingTalk Sans" panose="00020600040101000101" pitchFamily="18" charset="0"/>
                <a:ea typeface="DingTalk Sans" panose="00020600040101000101" pitchFamily="18" charset="0"/>
              </a:rPr>
              <a:t>     </a:t>
            </a:r>
            <a:endParaRPr lang="zh-CN" altLang="en-US" b="1" dirty="0">
              <a:latin typeface="DingTalk Sans" panose="00020600040101000101" pitchFamily="18" charset="0"/>
              <a:ea typeface="DingTalk Sans" panose="00020600040101000101" pitchFamily="18" charset="0"/>
            </a:endParaRPr>
          </a:p>
        </p:txBody>
      </p:sp>
      <p:sp>
        <p:nvSpPr>
          <p:cNvPr id="22" name="圆角矩形 5">
            <a:extLst>
              <a:ext uri="{FF2B5EF4-FFF2-40B4-BE49-F238E27FC236}">
                <a16:creationId xmlns:a16="http://schemas.microsoft.com/office/drawing/2014/main" id="{501CEC49-D2E4-2331-2435-ECCBDA30F851}"/>
              </a:ext>
            </a:extLst>
          </p:cNvPr>
          <p:cNvSpPr/>
          <p:nvPr/>
        </p:nvSpPr>
        <p:spPr>
          <a:xfrm>
            <a:off x="7841997" y="1340676"/>
            <a:ext cx="3240000" cy="756000"/>
          </a:xfrm>
          <a:prstGeom prst="roundRect">
            <a:avLst>
              <a:gd name="adj" fmla="val 25372"/>
            </a:avLst>
          </a:prstGeom>
          <a:gradFill>
            <a:gsLst>
              <a:gs pos="100000">
                <a:srgbClr val="64C8DD">
                  <a:alpha val="50000"/>
                </a:srgbClr>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DingTalk Sans" panose="00020600040101000101" pitchFamily="18" charset="0"/>
                <a:ea typeface="DingTalk Sans" panose="00020600040101000101" pitchFamily="18" charset="0"/>
              </a:rPr>
              <a:t>     </a:t>
            </a:r>
            <a:endParaRPr lang="zh-CN" altLang="en-US" dirty="0">
              <a:latin typeface="DingTalk Sans" panose="00020600040101000101" pitchFamily="18" charset="0"/>
              <a:ea typeface="DingTalk Sans" panose="00020600040101000101" pitchFamily="18" charset="0"/>
            </a:endParaRPr>
          </a:p>
        </p:txBody>
      </p:sp>
      <p:sp>
        <p:nvSpPr>
          <p:cNvPr id="12" name="文本框 11"/>
          <p:cNvSpPr txBox="1"/>
          <p:nvPr/>
        </p:nvSpPr>
        <p:spPr>
          <a:xfrm>
            <a:off x="195290" y="4979435"/>
            <a:ext cx="4320000" cy="646331"/>
          </a:xfrm>
          <a:prstGeom prst="rect">
            <a:avLst/>
          </a:prstGeom>
          <a:noFill/>
        </p:spPr>
        <p:txBody>
          <a:bodyPr wrap="square">
            <a:spAutoFit/>
          </a:bodyPr>
          <a:lstStyle/>
          <a:p>
            <a:pPr algn="ctr"/>
            <a:r>
              <a:rPr lang="zh-CN" altLang="en-US" b="1" dirty="0">
                <a:solidFill>
                  <a:schemeClr val="bg1"/>
                </a:solidFill>
              </a:rPr>
              <a:t>浙江省温州中学</a:t>
            </a:r>
            <a:endParaRPr lang="en-US" altLang="zh-CN" b="1" dirty="0">
              <a:solidFill>
                <a:schemeClr val="bg1"/>
              </a:solidFill>
            </a:endParaRPr>
          </a:p>
          <a:p>
            <a:pPr algn="ctr"/>
            <a:r>
              <a:rPr lang="zh-CN" altLang="en-US" b="1" dirty="0">
                <a:solidFill>
                  <a:schemeClr val="bg1"/>
                </a:solidFill>
              </a:rPr>
              <a:t>多学科客制化评估系统</a:t>
            </a:r>
            <a:endParaRPr lang="en-US" altLang="zh-CN" b="1" dirty="0">
              <a:solidFill>
                <a:schemeClr val="bg1"/>
              </a:solidFill>
            </a:endParaRPr>
          </a:p>
        </p:txBody>
      </p:sp>
      <p:sp>
        <p:nvSpPr>
          <p:cNvPr id="3" name="文本框 2"/>
          <p:cNvSpPr txBox="1"/>
          <p:nvPr/>
        </p:nvSpPr>
        <p:spPr>
          <a:xfrm>
            <a:off x="7317951" y="1389649"/>
            <a:ext cx="4320000" cy="646331"/>
          </a:xfrm>
          <a:prstGeom prst="rect">
            <a:avLst/>
          </a:prstGeom>
          <a:noFill/>
        </p:spPr>
        <p:txBody>
          <a:bodyPr wrap="square">
            <a:spAutoFit/>
          </a:bodyPr>
          <a:lstStyle/>
          <a:p>
            <a:pPr algn="ctr"/>
            <a:r>
              <a:rPr lang="zh-CN" altLang="en-US" b="1" dirty="0">
                <a:solidFill>
                  <a:schemeClr val="bg1"/>
                </a:solidFill>
              </a:rPr>
              <a:t>宁波市宸卿小学</a:t>
            </a:r>
            <a:endParaRPr lang="en-US" altLang="zh-CN" b="1" dirty="0">
              <a:solidFill>
                <a:schemeClr val="bg1"/>
              </a:solidFill>
            </a:endParaRPr>
          </a:p>
          <a:p>
            <a:pPr algn="ctr"/>
            <a:r>
              <a:rPr lang="zh-CN" altLang="en-US" b="1" dirty="0">
                <a:solidFill>
                  <a:schemeClr val="bg1"/>
                </a:solidFill>
              </a:rPr>
              <a:t>游戏化学习平台及评估系统</a:t>
            </a:r>
            <a:endParaRPr lang="en-US" altLang="zh-CN" b="1" dirty="0">
              <a:solidFill>
                <a:schemeClr val="bg1"/>
              </a:solidFill>
            </a:endParaRPr>
          </a:p>
        </p:txBody>
      </p:sp>
      <p:pic>
        <p:nvPicPr>
          <p:cNvPr id="17" name="图片 16" descr="图形用户界面, 文本, 应用程序, 电子邮件&#10;&#10;AI 生成的内容可能不正确。">
            <a:extLst>
              <a:ext uri="{FF2B5EF4-FFF2-40B4-BE49-F238E27FC236}">
                <a16:creationId xmlns:a16="http://schemas.microsoft.com/office/drawing/2014/main" id="{BF7DEBF9-525B-C58A-F5AD-9C82CF9A2FFE}"/>
              </a:ext>
            </a:extLst>
          </p:cNvPr>
          <p:cNvPicPr>
            <a:picLocks/>
          </p:cNvPicPr>
          <p:nvPr/>
        </p:nvPicPr>
        <p:blipFill>
          <a:blip r:embed="rId8" cstate="print">
            <a:extLst>
              <a:ext uri="{28A0092B-C50C-407E-A947-70E740481C1C}">
                <a14:useLocalDpi xmlns:a14="http://schemas.microsoft.com/office/drawing/2010/main" val="0"/>
              </a:ext>
            </a:extLst>
          </a:blip>
          <a:stretch>
            <a:fillRect/>
          </a:stretch>
        </p:blipFill>
        <p:spPr>
          <a:xfrm>
            <a:off x="4184992" y="1250184"/>
            <a:ext cx="3456000" cy="2160000"/>
          </a:xfrm>
          <a:prstGeom prst="rect">
            <a:avLst/>
          </a:prstGeom>
          <a:effectLst>
            <a:softEdge rad="31750"/>
          </a:effectLst>
        </p:spPr>
      </p:pic>
      <p:pic>
        <p:nvPicPr>
          <p:cNvPr id="20" name="图片 19">
            <a:extLst>
              <a:ext uri="{FF2B5EF4-FFF2-40B4-BE49-F238E27FC236}">
                <a16:creationId xmlns:a16="http://schemas.microsoft.com/office/drawing/2014/main" id="{0C998F57-9D3C-0A03-CA59-51C598A38AB7}"/>
              </a:ext>
            </a:extLst>
          </p:cNvPr>
          <p:cNvPicPr>
            <a:picLocks/>
          </p:cNvPicPr>
          <p:nvPr/>
        </p:nvPicPr>
        <p:blipFill>
          <a:blip r:embed="rId9"/>
          <a:srcRect l="11044" r="6985"/>
          <a:stretch>
            <a:fillRect/>
          </a:stretch>
        </p:blipFill>
        <p:spPr>
          <a:xfrm>
            <a:off x="4184992" y="3626184"/>
            <a:ext cx="3456000" cy="2160000"/>
          </a:xfrm>
          <a:prstGeom prst="rect">
            <a:avLst/>
          </a:prstGeom>
          <a:effectLst>
            <a:softEdge rad="31750"/>
          </a:effectLst>
        </p:spPr>
      </p:pic>
      <p:sp>
        <p:nvSpPr>
          <p:cNvPr id="23" name="图形 32">
            <a:extLst>
              <a:ext uri="{FF2B5EF4-FFF2-40B4-BE49-F238E27FC236}">
                <a16:creationId xmlns:a16="http://schemas.microsoft.com/office/drawing/2014/main" id="{CF0BCE56-AA94-62A1-F111-FE520BC26F5D}"/>
              </a:ext>
            </a:extLst>
          </p:cNvPr>
          <p:cNvSpPr/>
          <p:nvPr/>
        </p:nvSpPr>
        <p:spPr>
          <a:xfrm>
            <a:off x="3608222" y="3004602"/>
            <a:ext cx="801526" cy="639090"/>
          </a:xfrm>
          <a:custGeom>
            <a:avLst/>
            <a:gdLst>
              <a:gd name="connsiteX0" fmla="*/ 503717 w 712577"/>
              <a:gd name="connsiteY0" fmla="*/ 121897 h 568167"/>
              <a:gd name="connsiteX1" fmla="*/ 503717 w 712577"/>
              <a:gd name="connsiteY1" fmla="*/ -545 h 568167"/>
              <a:gd name="connsiteX2" fmla="*/ 712413 w 712577"/>
              <a:gd name="connsiteY2" fmla="*/ 197019 h 568167"/>
              <a:gd name="connsiteX3" fmla="*/ 503717 w 712577"/>
              <a:gd name="connsiteY3" fmla="*/ 395087 h 568167"/>
              <a:gd name="connsiteX4" fmla="*/ 503717 w 712577"/>
              <a:gd name="connsiteY4" fmla="*/ 271024 h 568167"/>
              <a:gd name="connsiteX5" fmla="*/ 11246 w 712577"/>
              <a:gd name="connsiteY5" fmla="*/ 567623 h 568167"/>
              <a:gd name="connsiteX6" fmla="*/ -164 w 712577"/>
              <a:gd name="connsiteY6" fmla="*/ 493077 h 568167"/>
              <a:gd name="connsiteX7" fmla="*/ 503679 w 712577"/>
              <a:gd name="connsiteY7" fmla="*/ 121897 h 56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577" h="568167">
                <a:moveTo>
                  <a:pt x="503717" y="121897"/>
                </a:moveTo>
                <a:lnTo>
                  <a:pt x="503717" y="-545"/>
                </a:lnTo>
                <a:lnTo>
                  <a:pt x="712413" y="197019"/>
                </a:lnTo>
                <a:lnTo>
                  <a:pt x="503717" y="395087"/>
                </a:lnTo>
                <a:lnTo>
                  <a:pt x="503717" y="271024"/>
                </a:lnTo>
                <a:cubicBezTo>
                  <a:pt x="258166" y="288346"/>
                  <a:pt x="59474" y="409996"/>
                  <a:pt x="11246" y="567623"/>
                </a:cubicBezTo>
                <a:cubicBezTo>
                  <a:pt x="3826" y="543393"/>
                  <a:pt x="-16" y="518304"/>
                  <a:pt x="-164" y="493077"/>
                </a:cubicBezTo>
                <a:cubicBezTo>
                  <a:pt x="-164" y="300771"/>
                  <a:pt x="220436" y="142172"/>
                  <a:pt x="503679" y="121897"/>
                </a:cubicBezTo>
                <a:close/>
              </a:path>
            </a:pathLst>
          </a:custGeom>
          <a:solidFill>
            <a:schemeClr val="bg2">
              <a:alpha val="67000"/>
            </a:schemeClr>
          </a:solidFill>
          <a:ln w="6055"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endParaRPr>
          </a:p>
        </p:txBody>
      </p:sp>
      <p:sp>
        <p:nvSpPr>
          <p:cNvPr id="24" name="图形 32">
            <a:extLst>
              <a:ext uri="{FF2B5EF4-FFF2-40B4-BE49-F238E27FC236}">
                <a16:creationId xmlns:a16="http://schemas.microsoft.com/office/drawing/2014/main" id="{7F8175E9-89C1-E148-C0ED-ACB3EA70DEF1}"/>
              </a:ext>
            </a:extLst>
          </p:cNvPr>
          <p:cNvSpPr/>
          <p:nvPr/>
        </p:nvSpPr>
        <p:spPr>
          <a:xfrm rot="10800000">
            <a:off x="7373168" y="3398528"/>
            <a:ext cx="801526" cy="639090"/>
          </a:xfrm>
          <a:custGeom>
            <a:avLst/>
            <a:gdLst>
              <a:gd name="connsiteX0" fmla="*/ 503717 w 712577"/>
              <a:gd name="connsiteY0" fmla="*/ 121897 h 568167"/>
              <a:gd name="connsiteX1" fmla="*/ 503717 w 712577"/>
              <a:gd name="connsiteY1" fmla="*/ -545 h 568167"/>
              <a:gd name="connsiteX2" fmla="*/ 712413 w 712577"/>
              <a:gd name="connsiteY2" fmla="*/ 197019 h 568167"/>
              <a:gd name="connsiteX3" fmla="*/ 503717 w 712577"/>
              <a:gd name="connsiteY3" fmla="*/ 395087 h 568167"/>
              <a:gd name="connsiteX4" fmla="*/ 503717 w 712577"/>
              <a:gd name="connsiteY4" fmla="*/ 271024 h 568167"/>
              <a:gd name="connsiteX5" fmla="*/ 11246 w 712577"/>
              <a:gd name="connsiteY5" fmla="*/ 567623 h 568167"/>
              <a:gd name="connsiteX6" fmla="*/ -164 w 712577"/>
              <a:gd name="connsiteY6" fmla="*/ 493077 h 568167"/>
              <a:gd name="connsiteX7" fmla="*/ 503679 w 712577"/>
              <a:gd name="connsiteY7" fmla="*/ 121897 h 56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577" h="568167">
                <a:moveTo>
                  <a:pt x="503717" y="121897"/>
                </a:moveTo>
                <a:lnTo>
                  <a:pt x="503717" y="-545"/>
                </a:lnTo>
                <a:lnTo>
                  <a:pt x="712413" y="197019"/>
                </a:lnTo>
                <a:lnTo>
                  <a:pt x="503717" y="395087"/>
                </a:lnTo>
                <a:lnTo>
                  <a:pt x="503717" y="271024"/>
                </a:lnTo>
                <a:cubicBezTo>
                  <a:pt x="258166" y="288346"/>
                  <a:pt x="59474" y="409996"/>
                  <a:pt x="11246" y="567623"/>
                </a:cubicBezTo>
                <a:cubicBezTo>
                  <a:pt x="3826" y="543393"/>
                  <a:pt x="-16" y="518304"/>
                  <a:pt x="-164" y="493077"/>
                </a:cubicBezTo>
                <a:cubicBezTo>
                  <a:pt x="-164" y="300771"/>
                  <a:pt x="220436" y="142172"/>
                  <a:pt x="503679" y="121897"/>
                </a:cubicBezTo>
                <a:close/>
              </a:path>
            </a:pathLst>
          </a:custGeom>
          <a:solidFill>
            <a:schemeClr val="bg2">
              <a:alpha val="67000"/>
            </a:schemeClr>
          </a:solidFill>
          <a:ln w="6055"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84775"/>
          </a:xfrm>
          <a:prstGeom prst="rect">
            <a:avLst/>
          </a:prstGeom>
          <a:noFill/>
        </p:spPr>
        <p:txBody>
          <a:bodyPr wrap="square" rtlCol="0">
            <a:spAutoFit/>
          </a:bodyPr>
          <a:lstStyle/>
          <a:p>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问题分析与调研</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绝知此事要躬行：团队成员</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实地调研</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，丈量</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破局创新</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之道</a:t>
            </a:r>
            <a:endParaRPr lang="en-US" altLang="zh-CN"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徽标&#10;&#10;AI 生成的内容可能不正确。"/>
          <p:cNvPicPr>
            <a:picLocks noChangeAspect="1"/>
          </p:cNvPicPr>
          <p:nvPr/>
        </p:nvPicPr>
        <p:blipFill>
          <a:blip r:embed="rId5" cstate="print"/>
          <a:stretch>
            <a:fillRect/>
          </a:stretch>
        </p:blipFill>
        <p:spPr>
          <a:xfrm>
            <a:off x="200950" y="299073"/>
            <a:ext cx="576000" cy="576000"/>
          </a:xfrm>
          <a:prstGeom prst="rect">
            <a:avLst/>
          </a:prstGeom>
        </p:spPr>
      </p:pic>
      <p:pic>
        <p:nvPicPr>
          <p:cNvPr id="8" name="图片 7"/>
          <p:cNvPicPr>
            <a:picLocks noChangeAspect="1"/>
          </p:cNvPicPr>
          <p:nvPr/>
        </p:nvPicPr>
        <p:blipFill>
          <a:blip r:embed="rId6" cstate="print">
            <a:extLst>
              <a:ext uri="{28A0092B-C50C-407E-A947-70E740481C1C}">
                <a14:useLocalDpi xmlns:a14="http://schemas.microsoft.com/office/drawing/2010/main" val="0"/>
              </a:ext>
            </a:extLst>
          </a:blip>
          <a:srcRect l="7752" t="19626" r="12125" b="13442"/>
          <a:stretch>
            <a:fillRect/>
          </a:stretch>
        </p:blipFill>
        <p:spPr>
          <a:xfrm>
            <a:off x="1198179" y="1255828"/>
            <a:ext cx="3888000" cy="2429601"/>
          </a:xfrm>
          <a:prstGeom prst="rect">
            <a:avLst/>
          </a:prstGeom>
          <a:noFill/>
          <a:ln>
            <a:noFill/>
          </a:ln>
          <a:effectLst>
            <a:softEdge rad="12700"/>
          </a:effectLst>
        </p:spPr>
      </p:pic>
      <p:grpSp>
        <p:nvGrpSpPr>
          <p:cNvPr id="32" name="组合 31">
            <a:extLst>
              <a:ext uri="{FF2B5EF4-FFF2-40B4-BE49-F238E27FC236}">
                <a16:creationId xmlns:a16="http://schemas.microsoft.com/office/drawing/2014/main" id="{220DFBDF-3413-E19D-CDE7-5DC20FEBAD25}"/>
              </a:ext>
            </a:extLst>
          </p:cNvPr>
          <p:cNvGrpSpPr/>
          <p:nvPr/>
        </p:nvGrpSpPr>
        <p:grpSpPr>
          <a:xfrm>
            <a:off x="1173275" y="3753172"/>
            <a:ext cx="3912898" cy="2265852"/>
            <a:chOff x="1854198" y="977900"/>
            <a:chExt cx="8483602" cy="4902206"/>
          </a:xfrm>
          <a:effectLst>
            <a:outerShdw blurRad="254000" algn="ctr" rotWithShape="0">
              <a:schemeClr val="accent1">
                <a:alpha val="70000"/>
              </a:schemeClr>
            </a:outerShdw>
          </a:effectLst>
        </p:grpSpPr>
        <p:sp>
          <p:nvSpPr>
            <p:cNvPr id="33" name="直角三角形 32">
              <a:extLst>
                <a:ext uri="{FF2B5EF4-FFF2-40B4-BE49-F238E27FC236}">
                  <a16:creationId xmlns:a16="http://schemas.microsoft.com/office/drawing/2014/main" id="{0612A3CF-AF7E-ADDD-B7C5-BF2FEE9E52C5}"/>
                </a:ext>
              </a:extLst>
            </p:cNvPr>
            <p:cNvSpPr/>
            <p:nvPr/>
          </p:nvSpPr>
          <p:spPr>
            <a:xfrm rot="5400000">
              <a:off x="1854198"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4" name="任意多边形: 形状 33">
              <a:extLst>
                <a:ext uri="{FF2B5EF4-FFF2-40B4-BE49-F238E27FC236}">
                  <a16:creationId xmlns:a16="http://schemas.microsoft.com/office/drawing/2014/main" id="{A773911A-9216-6FA8-6937-BD5A0DBFCCE4}"/>
                </a:ext>
              </a:extLst>
            </p:cNvPr>
            <p:cNvSpPr/>
            <p:nvPr/>
          </p:nvSpPr>
          <p:spPr>
            <a:xfrm>
              <a:off x="1854198" y="977901"/>
              <a:ext cx="8483592" cy="4902203"/>
            </a:xfrm>
            <a:custGeom>
              <a:avLst/>
              <a:gdLst>
                <a:gd name="connsiteX0" fmla="*/ 240502 w 8483600"/>
                <a:gd name="connsiteY0" fmla="*/ 0 h 4902200"/>
                <a:gd name="connsiteX1" fmla="*/ 3708375 w 8483600"/>
                <a:gd name="connsiteY1" fmla="*/ 0 h 4902200"/>
                <a:gd name="connsiteX2" fmla="*/ 3759729 w 8483600"/>
                <a:gd name="connsiteY2" fmla="*/ 56516 h 4902200"/>
                <a:gd name="connsiteX3" fmla="*/ 4723873 w 8483600"/>
                <a:gd name="connsiteY3" fmla="*/ 56516 h 4902200"/>
                <a:gd name="connsiteX4" fmla="*/ 4775228 w 8483600"/>
                <a:gd name="connsiteY4" fmla="*/ 0 h 4902200"/>
                <a:gd name="connsiteX5" fmla="*/ 8243098 w 8483600"/>
                <a:gd name="connsiteY5" fmla="*/ 0 h 4902200"/>
                <a:gd name="connsiteX6" fmla="*/ 8483600 w 8483600"/>
                <a:gd name="connsiteY6" fmla="*/ 240502 h 4902200"/>
                <a:gd name="connsiteX7" fmla="*/ 8483600 w 8483600"/>
                <a:gd name="connsiteY7" fmla="*/ 2864087 h 4902200"/>
                <a:gd name="connsiteX8" fmla="*/ 8370316 w 8483600"/>
                <a:gd name="connsiteY8" fmla="*/ 2890519 h 4902200"/>
                <a:gd name="connsiteX9" fmla="*/ 8370316 w 8483600"/>
                <a:gd name="connsiteY9" fmla="*/ 3660141 h 4902200"/>
                <a:gd name="connsiteX10" fmla="*/ 8483600 w 8483600"/>
                <a:gd name="connsiteY10" fmla="*/ 3686574 h 4902200"/>
                <a:gd name="connsiteX11" fmla="*/ 8483600 w 8483600"/>
                <a:gd name="connsiteY11" fmla="*/ 4902200 h 4902200"/>
                <a:gd name="connsiteX12" fmla="*/ 5032306 w 8483600"/>
                <a:gd name="connsiteY12" fmla="*/ 4902200 h 4902200"/>
                <a:gd name="connsiteX13" fmla="*/ 4789076 w 8483600"/>
                <a:gd name="connsiteY13" fmla="*/ 4658970 h 4902200"/>
                <a:gd name="connsiteX14" fmla="*/ 3694527 w 8483600"/>
                <a:gd name="connsiteY14" fmla="*/ 4658970 h 4902200"/>
                <a:gd name="connsiteX15" fmla="*/ 3451297 w 8483600"/>
                <a:gd name="connsiteY15" fmla="*/ 4902200 h 4902200"/>
                <a:gd name="connsiteX16" fmla="*/ 0 w 8483600"/>
                <a:gd name="connsiteY16" fmla="*/ 4902200 h 4902200"/>
                <a:gd name="connsiteX17" fmla="*/ 0 w 8483600"/>
                <a:gd name="connsiteY17" fmla="*/ 2147334 h 4902200"/>
                <a:gd name="connsiteX18" fmla="*/ 113284 w 8483600"/>
                <a:gd name="connsiteY18" fmla="*/ 2120901 h 4902200"/>
                <a:gd name="connsiteX19" fmla="*/ 113284 w 8483600"/>
                <a:gd name="connsiteY19" fmla="*/ 1351279 h 4902200"/>
                <a:gd name="connsiteX20" fmla="*/ 0 w 8483600"/>
                <a:gd name="connsiteY20" fmla="*/ 1324847 h 4902200"/>
                <a:gd name="connsiteX21" fmla="*/ 0 w 8483600"/>
                <a:gd name="connsiteY21" fmla="*/ 240502 h 49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83600" h="4902200">
                  <a:moveTo>
                    <a:pt x="240502" y="0"/>
                  </a:moveTo>
                  <a:lnTo>
                    <a:pt x="3708375" y="0"/>
                  </a:lnTo>
                  <a:lnTo>
                    <a:pt x="3759729" y="56516"/>
                  </a:lnTo>
                  <a:lnTo>
                    <a:pt x="4723873" y="56516"/>
                  </a:lnTo>
                  <a:lnTo>
                    <a:pt x="4775228" y="0"/>
                  </a:lnTo>
                  <a:lnTo>
                    <a:pt x="8243098" y="0"/>
                  </a:lnTo>
                  <a:lnTo>
                    <a:pt x="8483600" y="240502"/>
                  </a:lnTo>
                  <a:lnTo>
                    <a:pt x="8483600" y="2864087"/>
                  </a:lnTo>
                  <a:lnTo>
                    <a:pt x="8370316" y="2890519"/>
                  </a:lnTo>
                  <a:lnTo>
                    <a:pt x="8370316" y="3660141"/>
                  </a:lnTo>
                  <a:lnTo>
                    <a:pt x="8483600" y="3686574"/>
                  </a:lnTo>
                  <a:lnTo>
                    <a:pt x="8483600" y="4902200"/>
                  </a:lnTo>
                  <a:lnTo>
                    <a:pt x="5032306" y="4902200"/>
                  </a:lnTo>
                  <a:lnTo>
                    <a:pt x="4789076" y="4658970"/>
                  </a:lnTo>
                  <a:lnTo>
                    <a:pt x="3694527" y="4658970"/>
                  </a:lnTo>
                  <a:lnTo>
                    <a:pt x="3451297" y="4902200"/>
                  </a:lnTo>
                  <a:lnTo>
                    <a:pt x="0" y="4902200"/>
                  </a:lnTo>
                  <a:lnTo>
                    <a:pt x="0" y="2147334"/>
                  </a:lnTo>
                  <a:lnTo>
                    <a:pt x="113284" y="2120901"/>
                  </a:lnTo>
                  <a:lnTo>
                    <a:pt x="113284" y="1351279"/>
                  </a:lnTo>
                  <a:lnTo>
                    <a:pt x="0" y="1324847"/>
                  </a:lnTo>
                  <a:lnTo>
                    <a:pt x="0" y="240502"/>
                  </a:lnTo>
                  <a:close/>
                </a:path>
              </a:pathLst>
            </a:custGeom>
            <a:gradFill flip="none" rotWithShape="1">
              <a:gsLst>
                <a:gs pos="0">
                  <a:srgbClr val="00B0F0">
                    <a:alpha val="64000"/>
                  </a:srgbClr>
                </a:gs>
                <a:gs pos="48000">
                  <a:srgbClr val="00B0F0">
                    <a:alpha val="17000"/>
                  </a:srgbClr>
                </a:gs>
                <a:gs pos="100000">
                  <a:srgbClr val="00B0F0">
                    <a:alpha val="0"/>
                  </a:srgbClr>
                </a:gs>
              </a:gsLst>
              <a:path path="circle">
                <a:fillToRect l="50000" t="-80000" r="50000" b="180000"/>
              </a:path>
            </a:gra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5" name="直角三角形 34">
              <a:extLst>
                <a:ext uri="{FF2B5EF4-FFF2-40B4-BE49-F238E27FC236}">
                  <a16:creationId xmlns:a16="http://schemas.microsoft.com/office/drawing/2014/main" id="{FC6C597E-6A57-92F2-9AA4-73EFF1F4460F}"/>
                </a:ext>
              </a:extLst>
            </p:cNvPr>
            <p:cNvSpPr/>
            <p:nvPr/>
          </p:nvSpPr>
          <p:spPr>
            <a:xfrm rot="16200000" flipH="1">
              <a:off x="10193010"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6" name="梯形 35">
              <a:extLst>
                <a:ext uri="{FF2B5EF4-FFF2-40B4-BE49-F238E27FC236}">
                  <a16:creationId xmlns:a16="http://schemas.microsoft.com/office/drawing/2014/main" id="{FC5F1E25-F180-A901-3DFB-82166704BF26}"/>
                </a:ext>
              </a:extLst>
            </p:cNvPr>
            <p:cNvSpPr/>
            <p:nvPr/>
          </p:nvSpPr>
          <p:spPr>
            <a:xfrm rot="5400000">
              <a:off x="1521773" y="2680021"/>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7" name="梯形 36">
              <a:extLst>
                <a:ext uri="{FF2B5EF4-FFF2-40B4-BE49-F238E27FC236}">
                  <a16:creationId xmlns:a16="http://schemas.microsoft.com/office/drawing/2014/main" id="{3E4843B9-9609-2EDD-2BF6-FFD87C5B984C}"/>
                </a:ext>
              </a:extLst>
            </p:cNvPr>
            <p:cNvSpPr/>
            <p:nvPr/>
          </p:nvSpPr>
          <p:spPr>
            <a:xfrm rot="16200000" flipH="1">
              <a:off x="9937425" y="4217550"/>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8" name="任意多边形: 形状 37">
              <a:extLst>
                <a:ext uri="{FF2B5EF4-FFF2-40B4-BE49-F238E27FC236}">
                  <a16:creationId xmlns:a16="http://schemas.microsoft.com/office/drawing/2014/main" id="{EA101906-7F55-62F8-914A-214CDAF17388}"/>
                </a:ext>
              </a:extLst>
            </p:cNvPr>
            <p:cNvSpPr/>
            <p:nvPr/>
          </p:nvSpPr>
          <p:spPr>
            <a:xfrm>
              <a:off x="5374002" y="5680714"/>
              <a:ext cx="1443987" cy="199390"/>
            </a:xfrm>
            <a:custGeom>
              <a:avLst/>
              <a:gdLst>
                <a:gd name="connsiteX0" fmla="*/ 188346 w 1443988"/>
                <a:gd name="connsiteY0" fmla="*/ 0 h 199390"/>
                <a:gd name="connsiteX1" fmla="*/ 1255642 w 1443988"/>
                <a:gd name="connsiteY1" fmla="*/ 0 h 199390"/>
                <a:gd name="connsiteX2" fmla="*/ 1443988 w 1443988"/>
                <a:gd name="connsiteY2" fmla="*/ 199390 h 199390"/>
                <a:gd name="connsiteX3" fmla="*/ 1397375 w 1443988"/>
                <a:gd name="connsiteY3" fmla="*/ 199390 h 199390"/>
                <a:gd name="connsiteX4" fmla="*/ 1232782 w 1443988"/>
                <a:gd name="connsiteY4" fmla="*/ 25146 h 199390"/>
                <a:gd name="connsiteX5" fmla="*/ 211206 w 1443988"/>
                <a:gd name="connsiteY5" fmla="*/ 25146 h 199390"/>
                <a:gd name="connsiteX6" fmla="*/ 46613 w 1443988"/>
                <a:gd name="connsiteY6" fmla="*/ 199390 h 199390"/>
                <a:gd name="connsiteX7" fmla="*/ 0 w 1443988"/>
                <a:gd name="connsiteY7" fmla="*/ 199390 h 1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988" h="199390">
                  <a:moveTo>
                    <a:pt x="188346" y="0"/>
                  </a:moveTo>
                  <a:lnTo>
                    <a:pt x="1255642" y="0"/>
                  </a:lnTo>
                  <a:lnTo>
                    <a:pt x="1443988" y="199390"/>
                  </a:lnTo>
                  <a:lnTo>
                    <a:pt x="1397375" y="199390"/>
                  </a:lnTo>
                  <a:lnTo>
                    <a:pt x="1232782" y="25146"/>
                  </a:lnTo>
                  <a:lnTo>
                    <a:pt x="211206" y="25146"/>
                  </a:lnTo>
                  <a:lnTo>
                    <a:pt x="46613" y="199390"/>
                  </a:lnTo>
                  <a:lnTo>
                    <a:pt x="0" y="199390"/>
                  </a:ln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9" name="梯形 38">
              <a:extLst>
                <a:ext uri="{FF2B5EF4-FFF2-40B4-BE49-F238E27FC236}">
                  <a16:creationId xmlns:a16="http://schemas.microsoft.com/office/drawing/2014/main" id="{C5342B2F-70BB-A522-EA2C-2EDAE881D1FC}"/>
                </a:ext>
              </a:extLst>
            </p:cNvPr>
            <p:cNvSpPr/>
            <p:nvPr/>
          </p:nvSpPr>
          <p:spPr>
            <a:xfrm>
              <a:off x="5505446" y="5760724"/>
              <a:ext cx="1181097" cy="119379"/>
            </a:xfrm>
            <a:prstGeom prst="trapezoid">
              <a:avLst>
                <a:gd name="adj" fmla="val 90868"/>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40" name="半闭框 39">
              <a:extLst>
                <a:ext uri="{FF2B5EF4-FFF2-40B4-BE49-F238E27FC236}">
                  <a16:creationId xmlns:a16="http://schemas.microsoft.com/office/drawing/2014/main" id="{4A3E2D1E-7414-4CFF-3C2C-A9512916842F}"/>
                </a:ext>
              </a:extLst>
            </p:cNvPr>
            <p:cNvSpPr/>
            <p:nvPr/>
          </p:nvSpPr>
          <p:spPr>
            <a:xfrm rot="16200000">
              <a:off x="1854198" y="5509266"/>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41" name="半闭框 40">
              <a:extLst>
                <a:ext uri="{FF2B5EF4-FFF2-40B4-BE49-F238E27FC236}">
                  <a16:creationId xmlns:a16="http://schemas.microsoft.com/office/drawing/2014/main" id="{0C36E8A3-BF74-B5EA-6859-FA309336FF0A}"/>
                </a:ext>
              </a:extLst>
            </p:cNvPr>
            <p:cNvSpPr/>
            <p:nvPr/>
          </p:nvSpPr>
          <p:spPr>
            <a:xfrm rot="5400000" flipH="1">
              <a:off x="9966960" y="5509261"/>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grpSp>
      <p:grpSp>
        <p:nvGrpSpPr>
          <p:cNvPr id="22" name="组合 21">
            <a:extLst>
              <a:ext uri="{FF2B5EF4-FFF2-40B4-BE49-F238E27FC236}">
                <a16:creationId xmlns:a16="http://schemas.microsoft.com/office/drawing/2014/main" id="{C9F5B9E4-116E-BE2A-AD35-98BB1B465C3B}"/>
              </a:ext>
            </a:extLst>
          </p:cNvPr>
          <p:cNvGrpSpPr/>
          <p:nvPr/>
        </p:nvGrpSpPr>
        <p:grpSpPr>
          <a:xfrm>
            <a:off x="6498773" y="952147"/>
            <a:ext cx="3912898" cy="2265852"/>
            <a:chOff x="1854198" y="977900"/>
            <a:chExt cx="8483602" cy="4902206"/>
          </a:xfrm>
          <a:effectLst>
            <a:outerShdw blurRad="254000" algn="ctr" rotWithShape="0">
              <a:schemeClr val="accent1">
                <a:alpha val="70000"/>
              </a:schemeClr>
            </a:outerShdw>
          </a:effectLst>
        </p:grpSpPr>
        <p:sp>
          <p:nvSpPr>
            <p:cNvPr id="23" name="直角三角形 22">
              <a:extLst>
                <a:ext uri="{FF2B5EF4-FFF2-40B4-BE49-F238E27FC236}">
                  <a16:creationId xmlns:a16="http://schemas.microsoft.com/office/drawing/2014/main" id="{79AEB313-14D2-9E66-1068-5F25EF4FC218}"/>
                </a:ext>
              </a:extLst>
            </p:cNvPr>
            <p:cNvSpPr/>
            <p:nvPr/>
          </p:nvSpPr>
          <p:spPr>
            <a:xfrm rot="5400000">
              <a:off x="1854198"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4" name="任意多边形: 形状 23">
              <a:extLst>
                <a:ext uri="{FF2B5EF4-FFF2-40B4-BE49-F238E27FC236}">
                  <a16:creationId xmlns:a16="http://schemas.microsoft.com/office/drawing/2014/main" id="{8EEFB642-9758-5DCE-A1D6-E64DA81BECE3}"/>
                </a:ext>
              </a:extLst>
            </p:cNvPr>
            <p:cNvSpPr/>
            <p:nvPr/>
          </p:nvSpPr>
          <p:spPr>
            <a:xfrm>
              <a:off x="1854198" y="977901"/>
              <a:ext cx="8483592" cy="4902203"/>
            </a:xfrm>
            <a:custGeom>
              <a:avLst/>
              <a:gdLst>
                <a:gd name="connsiteX0" fmla="*/ 240502 w 8483600"/>
                <a:gd name="connsiteY0" fmla="*/ 0 h 4902200"/>
                <a:gd name="connsiteX1" fmla="*/ 3708375 w 8483600"/>
                <a:gd name="connsiteY1" fmla="*/ 0 h 4902200"/>
                <a:gd name="connsiteX2" fmla="*/ 3759729 w 8483600"/>
                <a:gd name="connsiteY2" fmla="*/ 56516 h 4902200"/>
                <a:gd name="connsiteX3" fmla="*/ 4723873 w 8483600"/>
                <a:gd name="connsiteY3" fmla="*/ 56516 h 4902200"/>
                <a:gd name="connsiteX4" fmla="*/ 4775228 w 8483600"/>
                <a:gd name="connsiteY4" fmla="*/ 0 h 4902200"/>
                <a:gd name="connsiteX5" fmla="*/ 8243098 w 8483600"/>
                <a:gd name="connsiteY5" fmla="*/ 0 h 4902200"/>
                <a:gd name="connsiteX6" fmla="*/ 8483600 w 8483600"/>
                <a:gd name="connsiteY6" fmla="*/ 240502 h 4902200"/>
                <a:gd name="connsiteX7" fmla="*/ 8483600 w 8483600"/>
                <a:gd name="connsiteY7" fmla="*/ 2864087 h 4902200"/>
                <a:gd name="connsiteX8" fmla="*/ 8370316 w 8483600"/>
                <a:gd name="connsiteY8" fmla="*/ 2890519 h 4902200"/>
                <a:gd name="connsiteX9" fmla="*/ 8370316 w 8483600"/>
                <a:gd name="connsiteY9" fmla="*/ 3660141 h 4902200"/>
                <a:gd name="connsiteX10" fmla="*/ 8483600 w 8483600"/>
                <a:gd name="connsiteY10" fmla="*/ 3686574 h 4902200"/>
                <a:gd name="connsiteX11" fmla="*/ 8483600 w 8483600"/>
                <a:gd name="connsiteY11" fmla="*/ 4902200 h 4902200"/>
                <a:gd name="connsiteX12" fmla="*/ 5032306 w 8483600"/>
                <a:gd name="connsiteY12" fmla="*/ 4902200 h 4902200"/>
                <a:gd name="connsiteX13" fmla="*/ 4789076 w 8483600"/>
                <a:gd name="connsiteY13" fmla="*/ 4658970 h 4902200"/>
                <a:gd name="connsiteX14" fmla="*/ 3694527 w 8483600"/>
                <a:gd name="connsiteY14" fmla="*/ 4658970 h 4902200"/>
                <a:gd name="connsiteX15" fmla="*/ 3451297 w 8483600"/>
                <a:gd name="connsiteY15" fmla="*/ 4902200 h 4902200"/>
                <a:gd name="connsiteX16" fmla="*/ 0 w 8483600"/>
                <a:gd name="connsiteY16" fmla="*/ 4902200 h 4902200"/>
                <a:gd name="connsiteX17" fmla="*/ 0 w 8483600"/>
                <a:gd name="connsiteY17" fmla="*/ 2147334 h 4902200"/>
                <a:gd name="connsiteX18" fmla="*/ 113284 w 8483600"/>
                <a:gd name="connsiteY18" fmla="*/ 2120901 h 4902200"/>
                <a:gd name="connsiteX19" fmla="*/ 113284 w 8483600"/>
                <a:gd name="connsiteY19" fmla="*/ 1351279 h 4902200"/>
                <a:gd name="connsiteX20" fmla="*/ 0 w 8483600"/>
                <a:gd name="connsiteY20" fmla="*/ 1324847 h 4902200"/>
                <a:gd name="connsiteX21" fmla="*/ 0 w 8483600"/>
                <a:gd name="connsiteY21" fmla="*/ 240502 h 49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83600" h="4902200">
                  <a:moveTo>
                    <a:pt x="240502" y="0"/>
                  </a:moveTo>
                  <a:lnTo>
                    <a:pt x="3708375" y="0"/>
                  </a:lnTo>
                  <a:lnTo>
                    <a:pt x="3759729" y="56516"/>
                  </a:lnTo>
                  <a:lnTo>
                    <a:pt x="4723873" y="56516"/>
                  </a:lnTo>
                  <a:lnTo>
                    <a:pt x="4775228" y="0"/>
                  </a:lnTo>
                  <a:lnTo>
                    <a:pt x="8243098" y="0"/>
                  </a:lnTo>
                  <a:lnTo>
                    <a:pt x="8483600" y="240502"/>
                  </a:lnTo>
                  <a:lnTo>
                    <a:pt x="8483600" y="2864087"/>
                  </a:lnTo>
                  <a:lnTo>
                    <a:pt x="8370316" y="2890519"/>
                  </a:lnTo>
                  <a:lnTo>
                    <a:pt x="8370316" y="3660141"/>
                  </a:lnTo>
                  <a:lnTo>
                    <a:pt x="8483600" y="3686574"/>
                  </a:lnTo>
                  <a:lnTo>
                    <a:pt x="8483600" y="4902200"/>
                  </a:lnTo>
                  <a:lnTo>
                    <a:pt x="5032306" y="4902200"/>
                  </a:lnTo>
                  <a:lnTo>
                    <a:pt x="4789076" y="4658970"/>
                  </a:lnTo>
                  <a:lnTo>
                    <a:pt x="3694527" y="4658970"/>
                  </a:lnTo>
                  <a:lnTo>
                    <a:pt x="3451297" y="4902200"/>
                  </a:lnTo>
                  <a:lnTo>
                    <a:pt x="0" y="4902200"/>
                  </a:lnTo>
                  <a:lnTo>
                    <a:pt x="0" y="2147334"/>
                  </a:lnTo>
                  <a:lnTo>
                    <a:pt x="113284" y="2120901"/>
                  </a:lnTo>
                  <a:lnTo>
                    <a:pt x="113284" y="1351279"/>
                  </a:lnTo>
                  <a:lnTo>
                    <a:pt x="0" y="1324847"/>
                  </a:lnTo>
                  <a:lnTo>
                    <a:pt x="0" y="240502"/>
                  </a:lnTo>
                  <a:close/>
                </a:path>
              </a:pathLst>
            </a:custGeom>
            <a:gradFill flip="none" rotWithShape="1">
              <a:gsLst>
                <a:gs pos="0">
                  <a:srgbClr val="00B0F0">
                    <a:alpha val="64000"/>
                  </a:srgbClr>
                </a:gs>
                <a:gs pos="48000">
                  <a:srgbClr val="00B0F0">
                    <a:alpha val="17000"/>
                  </a:srgbClr>
                </a:gs>
                <a:gs pos="100000">
                  <a:srgbClr val="00B0F0">
                    <a:alpha val="0"/>
                  </a:srgbClr>
                </a:gs>
              </a:gsLst>
              <a:path path="circle">
                <a:fillToRect l="50000" t="-80000" r="50000" b="180000"/>
              </a:path>
            </a:gra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5" name="直角三角形 24">
              <a:extLst>
                <a:ext uri="{FF2B5EF4-FFF2-40B4-BE49-F238E27FC236}">
                  <a16:creationId xmlns:a16="http://schemas.microsoft.com/office/drawing/2014/main" id="{7397BBD4-220F-DD39-C99F-3FBDE4AC1454}"/>
                </a:ext>
              </a:extLst>
            </p:cNvPr>
            <p:cNvSpPr/>
            <p:nvPr/>
          </p:nvSpPr>
          <p:spPr>
            <a:xfrm rot="16200000" flipH="1">
              <a:off x="10193010" y="977900"/>
              <a:ext cx="144780" cy="144780"/>
            </a:xfrm>
            <a:prstGeom prst="rtTriangl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6" name="梯形 25">
              <a:extLst>
                <a:ext uri="{FF2B5EF4-FFF2-40B4-BE49-F238E27FC236}">
                  <a16:creationId xmlns:a16="http://schemas.microsoft.com/office/drawing/2014/main" id="{B621D82E-0015-36BD-774E-E27B08CDF732}"/>
                </a:ext>
              </a:extLst>
            </p:cNvPr>
            <p:cNvSpPr/>
            <p:nvPr/>
          </p:nvSpPr>
          <p:spPr>
            <a:xfrm rot="5400000">
              <a:off x="1521773" y="2680021"/>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7" name="梯形 26">
              <a:extLst>
                <a:ext uri="{FF2B5EF4-FFF2-40B4-BE49-F238E27FC236}">
                  <a16:creationId xmlns:a16="http://schemas.microsoft.com/office/drawing/2014/main" id="{6DB923A3-B58C-5591-6FEE-572FCCA69A2E}"/>
                </a:ext>
              </a:extLst>
            </p:cNvPr>
            <p:cNvSpPr/>
            <p:nvPr/>
          </p:nvSpPr>
          <p:spPr>
            <a:xfrm rot="16200000" flipH="1">
              <a:off x="9937425" y="4217550"/>
              <a:ext cx="732790" cy="67940"/>
            </a:xfrm>
            <a:prstGeom prst="trapezoid">
              <a:avLst>
                <a:gd name="adj" fmla="val 23332"/>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8" name="任意多边形: 形状 27">
              <a:extLst>
                <a:ext uri="{FF2B5EF4-FFF2-40B4-BE49-F238E27FC236}">
                  <a16:creationId xmlns:a16="http://schemas.microsoft.com/office/drawing/2014/main" id="{E801201B-7970-7184-53D0-9A3D9924F83C}"/>
                </a:ext>
              </a:extLst>
            </p:cNvPr>
            <p:cNvSpPr/>
            <p:nvPr/>
          </p:nvSpPr>
          <p:spPr>
            <a:xfrm>
              <a:off x="5374002" y="5680714"/>
              <a:ext cx="1443987" cy="199390"/>
            </a:xfrm>
            <a:custGeom>
              <a:avLst/>
              <a:gdLst>
                <a:gd name="connsiteX0" fmla="*/ 188346 w 1443988"/>
                <a:gd name="connsiteY0" fmla="*/ 0 h 199390"/>
                <a:gd name="connsiteX1" fmla="*/ 1255642 w 1443988"/>
                <a:gd name="connsiteY1" fmla="*/ 0 h 199390"/>
                <a:gd name="connsiteX2" fmla="*/ 1443988 w 1443988"/>
                <a:gd name="connsiteY2" fmla="*/ 199390 h 199390"/>
                <a:gd name="connsiteX3" fmla="*/ 1397375 w 1443988"/>
                <a:gd name="connsiteY3" fmla="*/ 199390 h 199390"/>
                <a:gd name="connsiteX4" fmla="*/ 1232782 w 1443988"/>
                <a:gd name="connsiteY4" fmla="*/ 25146 h 199390"/>
                <a:gd name="connsiteX5" fmla="*/ 211206 w 1443988"/>
                <a:gd name="connsiteY5" fmla="*/ 25146 h 199390"/>
                <a:gd name="connsiteX6" fmla="*/ 46613 w 1443988"/>
                <a:gd name="connsiteY6" fmla="*/ 199390 h 199390"/>
                <a:gd name="connsiteX7" fmla="*/ 0 w 1443988"/>
                <a:gd name="connsiteY7" fmla="*/ 199390 h 1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988" h="199390">
                  <a:moveTo>
                    <a:pt x="188346" y="0"/>
                  </a:moveTo>
                  <a:lnTo>
                    <a:pt x="1255642" y="0"/>
                  </a:lnTo>
                  <a:lnTo>
                    <a:pt x="1443988" y="199390"/>
                  </a:lnTo>
                  <a:lnTo>
                    <a:pt x="1397375" y="199390"/>
                  </a:lnTo>
                  <a:lnTo>
                    <a:pt x="1232782" y="25146"/>
                  </a:lnTo>
                  <a:lnTo>
                    <a:pt x="211206" y="25146"/>
                  </a:lnTo>
                  <a:lnTo>
                    <a:pt x="46613" y="199390"/>
                  </a:lnTo>
                  <a:lnTo>
                    <a:pt x="0" y="199390"/>
                  </a:ln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29" name="梯形 28">
              <a:extLst>
                <a:ext uri="{FF2B5EF4-FFF2-40B4-BE49-F238E27FC236}">
                  <a16:creationId xmlns:a16="http://schemas.microsoft.com/office/drawing/2014/main" id="{153EB796-1CBE-21FD-E1B5-C6CFF55E5561}"/>
                </a:ext>
              </a:extLst>
            </p:cNvPr>
            <p:cNvSpPr/>
            <p:nvPr/>
          </p:nvSpPr>
          <p:spPr>
            <a:xfrm>
              <a:off x="5505446" y="5760724"/>
              <a:ext cx="1181097" cy="119379"/>
            </a:xfrm>
            <a:prstGeom prst="trapezoid">
              <a:avLst>
                <a:gd name="adj" fmla="val 90868"/>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0" name="半闭框 29">
              <a:extLst>
                <a:ext uri="{FF2B5EF4-FFF2-40B4-BE49-F238E27FC236}">
                  <a16:creationId xmlns:a16="http://schemas.microsoft.com/office/drawing/2014/main" id="{BD646AA4-6F96-4480-33EC-660889E82A7C}"/>
                </a:ext>
              </a:extLst>
            </p:cNvPr>
            <p:cNvSpPr/>
            <p:nvPr/>
          </p:nvSpPr>
          <p:spPr>
            <a:xfrm rot="16200000">
              <a:off x="1854198" y="5509266"/>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sp>
          <p:nvSpPr>
            <p:cNvPr id="31" name="半闭框 30">
              <a:extLst>
                <a:ext uri="{FF2B5EF4-FFF2-40B4-BE49-F238E27FC236}">
                  <a16:creationId xmlns:a16="http://schemas.microsoft.com/office/drawing/2014/main" id="{3EC7858F-F21D-4B33-28AC-8C9628189A0D}"/>
                </a:ext>
              </a:extLst>
            </p:cNvPr>
            <p:cNvSpPr/>
            <p:nvPr/>
          </p:nvSpPr>
          <p:spPr>
            <a:xfrm rot="5400000" flipH="1">
              <a:off x="9966960" y="5509261"/>
              <a:ext cx="370840" cy="370840"/>
            </a:xfrm>
            <a:prstGeom prst="halfFrame">
              <a:avLst>
                <a:gd name="adj1" fmla="val 12801"/>
                <a:gd name="adj2" fmla="val 1213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charset="-122"/>
                <a:cs typeface="+mn-cs"/>
              </a:endParaRPr>
            </a:p>
          </p:txBody>
        </p:sp>
      </p:grpSp>
      <p:sp>
        <p:nvSpPr>
          <p:cNvPr id="16" name="文本框 15"/>
          <p:cNvSpPr txBox="1"/>
          <p:nvPr/>
        </p:nvSpPr>
        <p:spPr>
          <a:xfrm>
            <a:off x="1198179" y="3847846"/>
            <a:ext cx="3888001" cy="1754326"/>
          </a:xfrm>
          <a:prstGeom prst="rect">
            <a:avLst/>
          </a:prstGeom>
          <a:noFill/>
        </p:spPr>
        <p:txBody>
          <a:bodyPr wrap="square" rtlCol="0">
            <a:spAutoFit/>
          </a:bodyPr>
          <a:lstStyle/>
          <a:p>
            <a:r>
              <a:rPr lang="zh-CN" altLang="en-US" dirty="0">
                <a:solidFill>
                  <a:schemeClr val="bg1"/>
                </a:solidFill>
              </a:rPr>
              <a:t>团队赴中国联通浙江分公司实地调研，团队了解到数字人技术已在</a:t>
            </a:r>
            <a:r>
              <a:rPr lang="en-US" altLang="zh-CN" dirty="0">
                <a:solidFill>
                  <a:schemeClr val="bg1"/>
                </a:solidFill>
              </a:rPr>
              <a:t>K12</a:t>
            </a:r>
            <a:r>
              <a:rPr lang="zh-CN" altLang="en-US" dirty="0">
                <a:solidFill>
                  <a:schemeClr val="bg1"/>
                </a:solidFill>
              </a:rPr>
              <a:t>及高等教育中应用于智慧课堂和个性化辅导等场景，并明确了其在低延迟高并发的实时交互及多模态方面的核心需求。</a:t>
            </a:r>
          </a:p>
        </p:txBody>
      </p:sp>
      <p:sp>
        <p:nvSpPr>
          <p:cNvPr id="17" name="文本框 16"/>
          <p:cNvSpPr txBox="1"/>
          <p:nvPr/>
        </p:nvSpPr>
        <p:spPr>
          <a:xfrm>
            <a:off x="6499123" y="1469351"/>
            <a:ext cx="4098670" cy="1477328"/>
          </a:xfrm>
          <a:prstGeom prst="rect">
            <a:avLst/>
          </a:prstGeom>
          <a:noFill/>
        </p:spPr>
        <p:txBody>
          <a:bodyPr wrap="square" rtlCol="0">
            <a:spAutoFit/>
          </a:bodyPr>
          <a:lstStyle/>
          <a:p>
            <a:r>
              <a:rPr lang="zh-CN" altLang="en-US" dirty="0">
                <a:solidFill>
                  <a:schemeClr val="bg1"/>
                </a:solidFill>
              </a:rPr>
              <a:t>团队赴云栖大会调研，深入了解人工智能在教育领域的最新应用，重点关注多智能体、大模型与数字人技术在智慧教学、个性化学习等场景中的落地实践，为项目技术选型与市场推广提供参考。</a:t>
            </a:r>
          </a:p>
        </p:txBody>
      </p:sp>
      <p:pic>
        <p:nvPicPr>
          <p:cNvPr id="9" name="图片 8" descr="云栖"/>
          <p:cNvPicPr>
            <a:picLocks noChangeAspect="1"/>
          </p:cNvPicPr>
          <p:nvPr/>
        </p:nvPicPr>
        <p:blipFill>
          <a:blip r:embed="rId7"/>
          <a:srcRect t="10391" r="6471" b="11699"/>
          <a:stretch>
            <a:fillRect/>
          </a:stretch>
        </p:blipFill>
        <p:spPr>
          <a:xfrm>
            <a:off x="6634955" y="3368958"/>
            <a:ext cx="3888000" cy="2429601"/>
          </a:xfrm>
          <a:prstGeom prst="rect">
            <a:avLst/>
          </a:prstGeom>
        </p:spPr>
      </p:pic>
      <p:sp>
        <p:nvSpPr>
          <p:cNvPr id="44" name="箭头: 右弧形 43">
            <a:extLst>
              <a:ext uri="{FF2B5EF4-FFF2-40B4-BE49-F238E27FC236}">
                <a16:creationId xmlns:a16="http://schemas.microsoft.com/office/drawing/2014/main" id="{D29DD11A-86B2-2112-C947-9E29F54021FA}"/>
              </a:ext>
            </a:extLst>
          </p:cNvPr>
          <p:cNvSpPr>
            <a:spLocks noChangeAspect="1"/>
          </p:cNvSpPr>
          <p:nvPr/>
        </p:nvSpPr>
        <p:spPr>
          <a:xfrm>
            <a:off x="5070766" y="3032855"/>
            <a:ext cx="907456" cy="1440000"/>
          </a:xfrm>
          <a:prstGeom prst="curvedLeftArrow">
            <a:avLst/>
          </a:prstGeom>
          <a:solidFill>
            <a:schemeClr val="bg2">
              <a:alpha val="67000"/>
            </a:schemeClr>
          </a:solidFill>
          <a:ln w="6055" cap="flat">
            <a:noFill/>
            <a:prstDash val="solid"/>
            <a:miter/>
          </a:ln>
        </p:spPr>
        <p:txBody>
          <a:bodyPr rtlCol="0" anchor="ctr"/>
          <a:lstStyle/>
          <a:p>
            <a:endParaRPr lang="zh-CN" altLang="en-US">
              <a:solidFill>
                <a:schemeClr val="tx1"/>
              </a:solidFill>
              <a:latin typeface="Arial" panose="020B0604020202020204" pitchFamily="34" charset="0"/>
              <a:ea typeface="微软雅黑" panose="020B0503020204020204" pitchFamily="34" charset="-122"/>
            </a:endParaRPr>
          </a:p>
        </p:txBody>
      </p:sp>
      <p:sp>
        <p:nvSpPr>
          <p:cNvPr id="46" name="箭头: 右弧形 45">
            <a:extLst>
              <a:ext uri="{FF2B5EF4-FFF2-40B4-BE49-F238E27FC236}">
                <a16:creationId xmlns:a16="http://schemas.microsoft.com/office/drawing/2014/main" id="{420C565B-8356-E6C6-4399-8262512F254C}"/>
              </a:ext>
            </a:extLst>
          </p:cNvPr>
          <p:cNvSpPr>
            <a:spLocks noChangeAspect="1"/>
          </p:cNvSpPr>
          <p:nvPr/>
        </p:nvSpPr>
        <p:spPr>
          <a:xfrm rot="10800000">
            <a:off x="5631111" y="2676964"/>
            <a:ext cx="907456" cy="1440000"/>
          </a:xfrm>
          <a:prstGeom prst="curvedLeftArrow">
            <a:avLst/>
          </a:prstGeom>
          <a:solidFill>
            <a:schemeClr val="bg2">
              <a:alpha val="67000"/>
            </a:schemeClr>
          </a:solidFill>
          <a:ln w="6055" cap="flat">
            <a:noFill/>
            <a:prstDash val="solid"/>
            <a:miter/>
          </a:ln>
        </p:spPr>
        <p:txBody>
          <a:bodyPr rtlCol="0" anchor="ctr"/>
          <a:lstStyle/>
          <a:p>
            <a:endParaRPr lang="zh-CN" altLang="en-US">
              <a:solidFill>
                <a:schemeClr val="tx1"/>
              </a:solidFill>
              <a:latin typeface="Arial" panose="020B0604020202020204" pitchFamily="34" charset="0"/>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19"/>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303530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a:t>
            </a:r>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可行性分析</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21" name="组合 20"/>
          <p:cNvGrpSpPr>
            <a:grpSpLocks noChangeAspect="1"/>
          </p:cNvGrpSpPr>
          <p:nvPr/>
        </p:nvGrpSpPr>
        <p:grpSpPr>
          <a:xfrm>
            <a:off x="11363960" y="375920"/>
            <a:ext cx="399822" cy="792000"/>
            <a:chOff x="17792" y="462"/>
            <a:chExt cx="680" cy="1347"/>
          </a:xfrm>
        </p:grpSpPr>
        <p:sp>
          <p:nvSpPr>
            <p:cNvPr id="14" name="燕尾形 13"/>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7" name="燕尾形 16"/>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4"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2"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提供音视频媒体领域</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上下游</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多层次</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解决方案，助推教育行业</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高质量发展</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grpSp>
        <p:nvGrpSpPr>
          <p:cNvPr id="3" name="组合 2"/>
          <p:cNvGrpSpPr/>
          <p:nvPr/>
        </p:nvGrpSpPr>
        <p:grpSpPr>
          <a:xfrm>
            <a:off x="9588765" y="708160"/>
            <a:ext cx="1800000" cy="2160000"/>
            <a:chOff x="8417560" y="2772410"/>
            <a:chExt cx="2160270" cy="2760505"/>
          </a:xfrm>
        </p:grpSpPr>
        <p:sp>
          <p:nvSpPr>
            <p:cNvPr id="41" name="椭圆 40"/>
            <p:cNvSpPr>
              <a:spLocks noChangeAspect="1"/>
            </p:cNvSpPr>
            <p:nvPr/>
          </p:nvSpPr>
          <p:spPr>
            <a:xfrm>
              <a:off x="8724265" y="5244915"/>
              <a:ext cx="1561192" cy="288000"/>
            </a:xfrm>
            <a:prstGeom prst="ellipse">
              <a:avLst/>
            </a:prstGeom>
            <a:gradFill>
              <a:gsLst>
                <a:gs pos="100000">
                  <a:srgbClr val="3D6AFD">
                    <a:alpha val="0"/>
                  </a:srgbClr>
                </a:gs>
                <a:gs pos="50000">
                  <a:srgbClr val="33DDF8">
                    <a:alpha val="25000"/>
                  </a:srgbClr>
                </a:gs>
                <a:gs pos="0">
                  <a:srgbClr val="3D6AFD">
                    <a:alpha val="0"/>
                  </a:srgbClr>
                </a:gs>
              </a:gsLst>
              <a:lin ang="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9" name="图片 8" descr="2355 [转换]"/>
            <p:cNvPicPr>
              <a:picLocks noChangeAspect="1"/>
            </p:cNvPicPr>
            <p:nvPr/>
          </p:nvPicPr>
          <p:blipFill>
            <a:blip r:embed="rId20"/>
            <a:srcRect/>
            <a:stretch>
              <a:fillRect/>
            </a:stretch>
          </p:blipFill>
          <p:spPr>
            <a:xfrm>
              <a:off x="8417560" y="2772410"/>
              <a:ext cx="2160270" cy="2584450"/>
            </a:xfrm>
            <a:prstGeom prst="rect">
              <a:avLst/>
            </a:prstGeom>
          </p:spPr>
        </p:pic>
      </p:grpSp>
      <p:sp>
        <p:nvSpPr>
          <p:cNvPr id="51" name="文本框 50"/>
          <p:cNvSpPr txBox="1"/>
          <p:nvPr>
            <p:custDataLst>
              <p:tags r:id="rId2"/>
            </p:custDataLst>
          </p:nvPr>
        </p:nvSpPr>
        <p:spPr>
          <a:xfrm>
            <a:off x="1990735" y="1059830"/>
            <a:ext cx="4791203"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技术可行性</a:t>
            </a:r>
          </a:p>
        </p:txBody>
      </p:sp>
      <p:grpSp>
        <p:nvGrpSpPr>
          <p:cNvPr id="19" name="组合 18"/>
          <p:cNvGrpSpPr/>
          <p:nvPr>
            <p:custDataLst>
              <p:tags r:id="rId3"/>
            </p:custDataLst>
          </p:nvPr>
        </p:nvGrpSpPr>
        <p:grpSpPr>
          <a:xfrm>
            <a:off x="923721" y="1151096"/>
            <a:ext cx="864000" cy="864000"/>
            <a:chOff x="1123314" y="1258069"/>
            <a:chExt cx="864000" cy="864000"/>
          </a:xfrm>
        </p:grpSpPr>
        <p:sp>
          <p:nvSpPr>
            <p:cNvPr id="6" name="椭圆 5"/>
            <p:cNvSpPr/>
            <p:nvPr>
              <p:custDataLst>
                <p:tags r:id="rId15"/>
              </p:custDataLst>
            </p:nvPr>
          </p:nvSpPr>
          <p:spPr>
            <a:xfrm>
              <a:off x="1123314" y="1258069"/>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3" name="图形 12" descr="握手 纯色填充"/>
            <p:cNvPicPr>
              <a:picLocks noChangeAspect="1"/>
            </p:cNvPicPr>
            <p:nvPr>
              <p:custDataLst>
                <p:tags r:id="rId16"/>
              </p:custDataLst>
            </p:nvPr>
          </p:nvPicPr>
          <p:blipFill>
            <a:blip r:embed="rId21">
              <a:extLst>
                <a:ext uri="{96DAC541-7B7A-43D3-8B79-37D633B846F1}">
                  <asvg:svgBlip xmlns:asvg="http://schemas.microsoft.com/office/drawing/2016/SVG/main" r:embed="rId22"/>
                </a:ext>
              </a:extLst>
            </a:blip>
            <a:stretch>
              <a:fillRect/>
            </a:stretch>
          </p:blipFill>
          <p:spPr>
            <a:xfrm>
              <a:off x="1177314" y="1330593"/>
              <a:ext cx="756000" cy="756000"/>
            </a:xfrm>
            <a:prstGeom prst="rect">
              <a:avLst/>
            </a:prstGeom>
          </p:spPr>
        </p:pic>
      </p:grpSp>
      <p:sp>
        <p:nvSpPr>
          <p:cNvPr id="85" name="文本框 84"/>
          <p:cNvSpPr txBox="1"/>
          <p:nvPr>
            <p:custDataLst>
              <p:tags r:id="rId4"/>
            </p:custDataLst>
          </p:nvPr>
        </p:nvSpPr>
        <p:spPr>
          <a:xfrm>
            <a:off x="1988910" y="4457455"/>
            <a:ext cx="2287270"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经济可行性</a:t>
            </a:r>
          </a:p>
        </p:txBody>
      </p:sp>
      <p:grpSp>
        <p:nvGrpSpPr>
          <p:cNvPr id="33" name="组合 32"/>
          <p:cNvGrpSpPr/>
          <p:nvPr>
            <p:custDataLst>
              <p:tags r:id="rId5"/>
            </p:custDataLst>
          </p:nvPr>
        </p:nvGrpSpPr>
        <p:grpSpPr>
          <a:xfrm>
            <a:off x="923721" y="4550879"/>
            <a:ext cx="864000" cy="864000"/>
            <a:chOff x="940163" y="4615307"/>
            <a:chExt cx="864000" cy="864000"/>
          </a:xfrm>
        </p:grpSpPr>
        <p:sp>
          <p:nvSpPr>
            <p:cNvPr id="27" name="椭圆 26"/>
            <p:cNvSpPr/>
            <p:nvPr>
              <p:custDataLst>
                <p:tags r:id="rId13"/>
              </p:custDataLst>
            </p:nvPr>
          </p:nvSpPr>
          <p:spPr>
            <a:xfrm>
              <a:off x="940163" y="4615307"/>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8" name="图形 17" descr="上升趋势 纯色填充"/>
            <p:cNvPicPr>
              <a:picLocks noChangeAspect="1"/>
            </p:cNvPicPr>
            <p:nvPr>
              <p:custDataLst>
                <p:tags r:id="rId14"/>
              </p:custDataLst>
            </p:nvPr>
          </p:nvPicPr>
          <p:blipFill>
            <a:blip r:embed="rId23">
              <a:extLst>
                <a:ext uri="{96DAC541-7B7A-43D3-8B79-37D633B846F1}">
                  <asvg:svgBlip xmlns:asvg="http://schemas.microsoft.com/office/drawing/2016/SVG/main" r:embed="rId24"/>
                </a:ext>
              </a:extLst>
            </a:blip>
            <a:stretch>
              <a:fillRect/>
            </a:stretch>
          </p:blipFill>
          <p:spPr>
            <a:xfrm>
              <a:off x="997920" y="4670300"/>
              <a:ext cx="756000" cy="756000"/>
            </a:xfrm>
            <a:prstGeom prst="rect">
              <a:avLst/>
            </a:prstGeom>
          </p:spPr>
        </p:pic>
      </p:grpSp>
      <p:sp>
        <p:nvSpPr>
          <p:cNvPr id="66" name="文本框 65"/>
          <p:cNvSpPr txBox="1"/>
          <p:nvPr>
            <p:custDataLst>
              <p:tags r:id="rId6"/>
            </p:custDataLst>
          </p:nvPr>
        </p:nvSpPr>
        <p:spPr>
          <a:xfrm>
            <a:off x="1988910" y="2601319"/>
            <a:ext cx="2287270" cy="429895"/>
          </a:xfrm>
          <a:prstGeom prst="rect">
            <a:avLst/>
          </a:prstGeom>
          <a:noFill/>
        </p:spPr>
        <p:txBody>
          <a:bodyPr wrap="square" rtlCol="0">
            <a:spAutoFit/>
          </a:bodyPr>
          <a:lstStyle/>
          <a:p>
            <a:pPr algn="l"/>
            <a:r>
              <a:rPr lang="zh-CN" altLang="en-US" sz="22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市场可行性</a:t>
            </a:r>
          </a:p>
        </p:txBody>
      </p:sp>
      <p:grpSp>
        <p:nvGrpSpPr>
          <p:cNvPr id="32" name="组合 31"/>
          <p:cNvGrpSpPr/>
          <p:nvPr>
            <p:custDataLst>
              <p:tags r:id="rId7"/>
            </p:custDataLst>
          </p:nvPr>
        </p:nvGrpSpPr>
        <p:grpSpPr>
          <a:xfrm>
            <a:off x="914724" y="2695317"/>
            <a:ext cx="864000" cy="864000"/>
            <a:chOff x="1110321" y="3220462"/>
            <a:chExt cx="864000" cy="864000"/>
          </a:xfrm>
        </p:grpSpPr>
        <p:sp>
          <p:nvSpPr>
            <p:cNvPr id="30" name="椭圆 29"/>
            <p:cNvSpPr/>
            <p:nvPr>
              <p:custDataLst>
                <p:tags r:id="rId11"/>
              </p:custDataLst>
            </p:nvPr>
          </p:nvSpPr>
          <p:spPr>
            <a:xfrm>
              <a:off x="1110321" y="3220462"/>
              <a:ext cx="864000" cy="864000"/>
            </a:xfrm>
            <a:prstGeom prst="ellipse">
              <a:avLst/>
            </a:prstGeom>
            <a:gradFill>
              <a:gsLst>
                <a:gs pos="100000">
                  <a:srgbClr val="3D6AFD"/>
                </a:gs>
                <a:gs pos="87000">
                  <a:srgbClr val="2BB6CD"/>
                </a:gs>
                <a:gs pos="0">
                  <a:srgbClr val="4D76D7"/>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ea typeface="汉仪正圆 55简" panose="00020600040101010101" charset="-122"/>
              </a:endParaRPr>
            </a:p>
          </p:txBody>
        </p:sp>
        <p:pic>
          <p:nvPicPr>
            <p:cNvPr id="11" name="图形 10" descr="地球仪 - 亚洲 纯色填充"/>
            <p:cNvPicPr>
              <a:picLocks noChangeAspect="1"/>
            </p:cNvPicPr>
            <p:nvPr>
              <p:custDataLst>
                <p:tags r:id="rId12"/>
              </p:custDataLst>
            </p:nvPr>
          </p:nvPicPr>
          <p:blipFill>
            <a:blip r:embed="rId25">
              <a:extLst>
                <a:ext uri="{96DAC541-7B7A-43D3-8B79-37D633B846F1}">
                  <asvg:svgBlip xmlns:asvg="http://schemas.microsoft.com/office/drawing/2016/SVG/main" r:embed="rId26"/>
                </a:ext>
              </a:extLst>
            </a:blip>
            <a:stretch>
              <a:fillRect/>
            </a:stretch>
          </p:blipFill>
          <p:spPr>
            <a:xfrm>
              <a:off x="1164321" y="3274462"/>
              <a:ext cx="756000" cy="756000"/>
            </a:xfrm>
            <a:prstGeom prst="rect">
              <a:avLst/>
            </a:prstGeom>
          </p:spPr>
        </p:pic>
      </p:grpSp>
      <p:sp>
        <p:nvSpPr>
          <p:cNvPr id="37" name="文本框 36"/>
          <p:cNvSpPr txBox="1"/>
          <p:nvPr>
            <p:custDataLst>
              <p:tags r:id="rId8"/>
            </p:custDataLst>
          </p:nvPr>
        </p:nvSpPr>
        <p:spPr>
          <a:xfrm>
            <a:off x="2007870" y="1412240"/>
            <a:ext cx="5236845" cy="1129665"/>
          </a:xfrm>
          <a:prstGeom prst="rect">
            <a:avLst/>
          </a:prstGeom>
          <a:noFill/>
        </p:spPr>
        <p:txBody>
          <a:bodyPr wrap="square" rtlCol="0">
            <a:spAutoFit/>
          </a:bodyPr>
          <a:lstStyle/>
          <a:p>
            <a:pPr>
              <a:lnSpc>
                <a:spcPts val="2700"/>
              </a:lnSpc>
            </a:pP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项目基于</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PyTorch</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FastAPI</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等成熟框架，并集成</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SenseVoice</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CosyVoice</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等经过验证的开源模型，技术栈稳定可靠</a:t>
            </a:r>
          </a:p>
        </p:txBody>
      </p:sp>
      <p:sp>
        <p:nvSpPr>
          <p:cNvPr id="38" name="文本框 37"/>
          <p:cNvSpPr txBox="1"/>
          <p:nvPr>
            <p:custDataLst>
              <p:tags r:id="rId9"/>
            </p:custDataLst>
          </p:nvPr>
        </p:nvSpPr>
        <p:spPr>
          <a:xfrm>
            <a:off x="1988820" y="2951480"/>
            <a:ext cx="5255895" cy="783590"/>
          </a:xfrm>
          <a:prstGeom prst="rect">
            <a:avLst/>
          </a:prstGeom>
          <a:noFill/>
        </p:spPr>
        <p:txBody>
          <a:bodyPr wrap="square" rtlCol="0">
            <a:spAutoFit/>
          </a:bodyPr>
          <a:lstStyle/>
          <a:p>
            <a:pPr>
              <a:lnSpc>
                <a:spcPts val="2700"/>
              </a:lnSpc>
            </a:pP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精准切合教育行业对个性化学习与</a:t>
            </a:r>
            <a:r>
              <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AI</a:t>
            </a:r>
            <a:r>
              <a:rPr lang="zh-CN" altLang="en-US"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安全合规的迫切需求，且已通过多所合作学校的试点验证</a:t>
            </a:r>
          </a:p>
        </p:txBody>
      </p:sp>
      <p:sp>
        <p:nvSpPr>
          <p:cNvPr id="39" name="文本框 38"/>
          <p:cNvSpPr txBox="1"/>
          <p:nvPr>
            <p:custDataLst>
              <p:tags r:id="rId10"/>
            </p:custDataLst>
          </p:nvPr>
        </p:nvSpPr>
        <p:spPr>
          <a:xfrm>
            <a:off x="2007870" y="4801870"/>
            <a:ext cx="5316855" cy="1129665"/>
          </a:xfrm>
          <a:prstGeom prst="rect">
            <a:avLst/>
          </a:prstGeom>
          <a:noFill/>
        </p:spPr>
        <p:txBody>
          <a:bodyPr wrap="square" rtlCol="0">
            <a:spAutoFit/>
          </a:bodyPr>
          <a:lstStyle/>
          <a:p>
            <a:pPr>
              <a:lnSpc>
                <a:spcPts val="2700"/>
              </a:lnSpc>
            </a:pPr>
            <a:r>
              <a:rPr lang="zh-CN" altLang="en-US"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采用</a:t>
            </a:r>
            <a:r>
              <a:rPr lang="en-US" altLang="zh-CN"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SaaS</a:t>
            </a:r>
            <a:r>
              <a:rPr lang="zh-CN" altLang="en-US" dirty="0">
                <a:solidFill>
                  <a:srgbClr val="FAFAFC"/>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服务与模块化输出模式，硬件要求适中，能够通过赋能教育机构与技术授权实现快速商业回报</a:t>
            </a:r>
          </a:p>
        </p:txBody>
      </p:sp>
      <p:pic>
        <p:nvPicPr>
          <p:cNvPr id="4" name="图片 3" descr="徽标&#10;&#10;AI 生成的内容可能不正确。">
            <a:extLst>
              <a:ext uri="{FF2B5EF4-FFF2-40B4-BE49-F238E27FC236}">
                <a16:creationId xmlns:a16="http://schemas.microsoft.com/office/drawing/2014/main" id="{BBB622D0-32D0-316D-8A7C-6E5560706F3A}"/>
              </a:ext>
            </a:extLst>
          </p:cNvPr>
          <p:cNvPicPr>
            <a:picLocks noChangeAspect="1"/>
          </p:cNvPicPr>
          <p:nvPr/>
        </p:nvPicPr>
        <p:blipFill>
          <a:blip r:embed="rId27" cstate="print"/>
          <a:stretch>
            <a:fillRect/>
          </a:stretch>
        </p:blipFill>
        <p:spPr>
          <a:xfrm>
            <a:off x="200950" y="299073"/>
            <a:ext cx="576000" cy="576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3616960"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项目基础架构实现</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27" name="文本框 26"/>
          <p:cNvSpPr txBox="1"/>
          <p:nvPr/>
        </p:nvSpPr>
        <p:spPr>
          <a:xfrm>
            <a:off x="1691838" y="1941006"/>
            <a:ext cx="2597863" cy="1165768"/>
          </a:xfrm>
          <a:prstGeom prst="rect">
            <a:avLst/>
          </a:prstGeom>
          <a:noFill/>
        </p:spPr>
        <p:txBody>
          <a:bodyPr wrap="square" rtlCol="0">
            <a:spAutoFit/>
          </a:bodyPr>
          <a:lstStyle/>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人工智能时代的首选语言</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采用</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Python-3.10.16</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版本</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编码风格遵循</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PEP8</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规范</a:t>
            </a:r>
          </a:p>
        </p:txBody>
      </p:sp>
      <p:sp>
        <p:nvSpPr>
          <p:cNvPr id="38" name="文本框 37"/>
          <p:cNvSpPr txBox="1"/>
          <p:nvPr/>
        </p:nvSpPr>
        <p:spPr>
          <a:xfrm>
            <a:off x="1691640" y="4169410"/>
            <a:ext cx="3098165" cy="1198880"/>
          </a:xfrm>
          <a:prstGeom prst="rect">
            <a:avLst/>
          </a:prstGeom>
          <a:noFill/>
        </p:spPr>
        <p:txBody>
          <a:bodyPr wrap="square" rtlCol="0">
            <a:spAutoFit/>
          </a:bodyPr>
          <a:lstStyle/>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全球领先的软件开发与协作平台</a:t>
            </a:r>
          </a:p>
          <a:p>
            <a:pPr algn="l"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团队协作流程遵循主流</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Git</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工作流规范</a:t>
            </a:r>
          </a:p>
        </p:txBody>
      </p:sp>
      <p:sp>
        <p:nvSpPr>
          <p:cNvPr id="42" name="文本框 41"/>
          <p:cNvSpPr txBox="1"/>
          <p:nvPr/>
        </p:nvSpPr>
        <p:spPr>
          <a:xfrm flipH="1">
            <a:off x="7150100" y="1842135"/>
            <a:ext cx="3241040" cy="1568450"/>
          </a:xfrm>
          <a:prstGeom prst="rect">
            <a:avLst/>
          </a:prstGeom>
          <a:noFill/>
        </p:spPr>
        <p:txBody>
          <a:bodyPr wrap="square" rtlCol="0">
            <a:spAutoFit/>
          </a:bodyPr>
          <a:lstStyle/>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现代前端开发的首选</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UI</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框架</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采用</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 Ant Design 5.0 </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版本</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组件规范遵循阿里生态设计体系</a:t>
            </a:r>
            <a:endPar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endParaRP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视觉风格统一，支持响应式布局</a:t>
            </a:r>
          </a:p>
        </p:txBody>
      </p:sp>
      <p:sp>
        <p:nvSpPr>
          <p:cNvPr id="45" name="文本框 44"/>
          <p:cNvSpPr txBox="1"/>
          <p:nvPr/>
        </p:nvSpPr>
        <p:spPr>
          <a:xfrm flipH="1">
            <a:off x="7164070" y="4135120"/>
            <a:ext cx="3303270" cy="1568450"/>
          </a:xfrm>
          <a:prstGeom prst="rect">
            <a:avLst/>
          </a:prstGeom>
          <a:noFill/>
        </p:spPr>
        <p:txBody>
          <a:bodyPr wrap="square" rtlCol="0">
            <a:spAutoFit/>
          </a:bodyPr>
          <a:lstStyle/>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全球领先的</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AI</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模型开源社区与服务平台</a:t>
            </a: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集成主流深度学习框架</a:t>
            </a:r>
          </a:p>
          <a:p>
            <a:pPr fontAlgn="auto">
              <a:lnSpc>
                <a:spcPct val="150000"/>
              </a:lnSpc>
            </a:pP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模型开发与应用遵循</a:t>
            </a:r>
            <a:r>
              <a:rPr lang="en-US" altLang="zh-CN"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MaaS</a:t>
            </a:r>
            <a:r>
              <a:rPr lang="zh-CN" altLang="en-US" sz="1600" b="1"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ea"/>
              </a:rPr>
              <a:t>理念</a:t>
            </a:r>
          </a:p>
        </p:txBody>
      </p:sp>
      <p:grpSp>
        <p:nvGrpSpPr>
          <p:cNvPr id="3" name="组合 2"/>
          <p:cNvGrpSpPr/>
          <p:nvPr/>
        </p:nvGrpSpPr>
        <p:grpSpPr>
          <a:xfrm>
            <a:off x="4659554" y="2199005"/>
            <a:ext cx="2166620" cy="2780740"/>
            <a:chOff x="5012690" y="2199005"/>
            <a:chExt cx="2166620" cy="2780740"/>
          </a:xfrm>
        </p:grpSpPr>
        <p:pic>
          <p:nvPicPr>
            <p:cNvPr id="46" name="图片 45" descr="237"/>
            <p:cNvPicPr>
              <a:picLocks noChangeAspect="1"/>
            </p:cNvPicPr>
            <p:nvPr/>
          </p:nvPicPr>
          <p:blipFill>
            <a:blip r:embed="rId5"/>
            <a:srcRect/>
            <a:stretch>
              <a:fillRect/>
            </a:stretch>
          </p:blipFill>
          <p:spPr>
            <a:xfrm>
              <a:off x="5012690" y="2199005"/>
              <a:ext cx="2166620" cy="2618105"/>
            </a:xfrm>
            <a:custGeom>
              <a:avLst/>
              <a:gdLst/>
              <a:ahLst/>
              <a:cxnLst>
                <a:cxn ang="3">
                  <a:pos x="hc" y="t"/>
                </a:cxn>
                <a:cxn ang="cd2">
                  <a:pos x="l" y="vc"/>
                </a:cxn>
                <a:cxn ang="cd4">
                  <a:pos x="hc" y="b"/>
                </a:cxn>
                <a:cxn ang="0">
                  <a:pos x="r" y="vc"/>
                </a:cxn>
              </a:cxnLst>
              <a:rect l="l" t="t" r="r" b="b"/>
              <a:pathLst>
                <a:path w="3412" h="4123">
                  <a:moveTo>
                    <a:pt x="0" y="0"/>
                  </a:moveTo>
                  <a:lnTo>
                    <a:pt x="3412" y="0"/>
                  </a:lnTo>
                  <a:lnTo>
                    <a:pt x="3412" y="4123"/>
                  </a:lnTo>
                  <a:lnTo>
                    <a:pt x="2342" y="4123"/>
                  </a:lnTo>
                  <a:cubicBezTo>
                    <a:pt x="2208" y="4023"/>
                    <a:pt x="1928" y="3957"/>
                    <a:pt x="1710" y="3961"/>
                  </a:cubicBezTo>
                  <a:cubicBezTo>
                    <a:pt x="1453" y="3955"/>
                    <a:pt x="1194" y="4039"/>
                    <a:pt x="1078" y="4123"/>
                  </a:cubicBezTo>
                  <a:lnTo>
                    <a:pt x="0" y="4123"/>
                  </a:lnTo>
                  <a:lnTo>
                    <a:pt x="0" y="0"/>
                  </a:lnTo>
                  <a:close/>
                </a:path>
              </a:pathLst>
            </a:custGeom>
          </p:spPr>
        </p:pic>
        <p:sp>
          <p:nvSpPr>
            <p:cNvPr id="47" name="椭圆 46"/>
            <p:cNvSpPr>
              <a:spLocks noChangeAspect="1"/>
            </p:cNvSpPr>
            <p:nvPr/>
          </p:nvSpPr>
          <p:spPr>
            <a:xfrm>
              <a:off x="5197827" y="4655745"/>
              <a:ext cx="1756341" cy="324000"/>
            </a:xfrm>
            <a:prstGeom prst="ellipse">
              <a:avLst/>
            </a:prstGeom>
            <a:gradFill>
              <a:gsLst>
                <a:gs pos="100000">
                  <a:srgbClr val="3D6AFD">
                    <a:alpha val="0"/>
                  </a:srgbClr>
                </a:gs>
                <a:gs pos="50000">
                  <a:srgbClr val="33DDF8">
                    <a:alpha val="25000"/>
                  </a:srgbClr>
                </a:gs>
                <a:gs pos="0">
                  <a:srgbClr val="3D6AFD">
                    <a:alpha val="0"/>
                  </a:srgbClr>
                </a:gs>
              </a:gsLst>
              <a:lin ang="2100000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48" name="文本框 47"/>
          <p:cNvSpPr txBox="1"/>
          <p:nvPr/>
        </p:nvSpPr>
        <p:spPr>
          <a:xfrm>
            <a:off x="1612664" y="1397107"/>
            <a:ext cx="3089483"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编程实现：</a:t>
            </a:r>
            <a:r>
              <a:rPr lang="en-US" altLang="zh-CN"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Python</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49" name="文本框 48"/>
          <p:cNvSpPr txBox="1"/>
          <p:nvPr/>
        </p:nvSpPr>
        <p:spPr>
          <a:xfrm>
            <a:off x="1626537" y="3643856"/>
            <a:ext cx="3333370"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团队协同：</a:t>
            </a:r>
            <a:r>
              <a:rPr lang="en-US" altLang="zh-CN" sz="2400" b="1" dirty="0" err="1">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Github</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50" name="文本框 49"/>
          <p:cNvSpPr txBox="1"/>
          <p:nvPr/>
        </p:nvSpPr>
        <p:spPr>
          <a:xfrm>
            <a:off x="7035662" y="1380583"/>
            <a:ext cx="4166826" cy="461665"/>
          </a:xfrm>
          <a:prstGeom prst="rect">
            <a:avLst/>
          </a:prstGeom>
          <a:noFill/>
        </p:spPr>
        <p:txBody>
          <a:bodyPr wrap="square" rtlCol="0">
            <a:spAutoFit/>
          </a:bodyPr>
          <a:lstStyle/>
          <a:p>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前端：</a:t>
            </a:r>
            <a:r>
              <a:rPr lang="en-US" altLang="zh-CN"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Ant Design</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sp>
        <p:nvSpPr>
          <p:cNvPr id="51" name="文本框 50"/>
          <p:cNvSpPr txBox="1"/>
          <p:nvPr/>
        </p:nvSpPr>
        <p:spPr>
          <a:xfrm>
            <a:off x="7035662" y="3597265"/>
            <a:ext cx="4003762" cy="461665"/>
          </a:xfrm>
          <a:prstGeom prst="rect">
            <a:avLst/>
          </a:prstGeom>
          <a:noFill/>
        </p:spPr>
        <p:txBody>
          <a:bodyPr wrap="square" rtlCol="0">
            <a:spAutoFit/>
          </a:bodyPr>
          <a:lstStyle/>
          <a:p>
            <a:r>
              <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人工智能：</a:t>
            </a:r>
            <a:r>
              <a:rPr lang="en-US" altLang="zh-CN" sz="2400" b="1" dirty="0" err="1">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rPr>
              <a:t>ModelScope</a:t>
            </a:r>
            <a:endParaRPr lang="zh-CN" altLang="en-US" sz="2400" b="1" dirty="0">
              <a:gradFill>
                <a:gsLst>
                  <a:gs pos="100000">
                    <a:srgbClr val="3D6AFD"/>
                  </a:gs>
                  <a:gs pos="65000">
                    <a:srgbClr val="33DDF8"/>
                  </a:gs>
                  <a:gs pos="0">
                    <a:srgbClr val="3D6AFD"/>
                  </a:gs>
                </a:gsLst>
                <a:lin ang="18900000"/>
                <a:tileRect l="-100000" b="-100000"/>
              </a:gradFill>
              <a:latin typeface="HarmonyOS Sans SC" panose="00000500000000000000" pitchFamily="2" charset="-122"/>
              <a:ea typeface="HarmonyOS Sans SC" panose="00000500000000000000" pitchFamily="2" charset="-122"/>
            </a:endParaRPr>
          </a:p>
        </p:txBody>
      </p:sp>
      <p:pic>
        <p:nvPicPr>
          <p:cNvPr id="53" name="图片 52" descr="图标&#10;&#10;AI 生成的内容可能不正确。"/>
          <p:cNvPicPr>
            <a:picLocks noChangeAspect="1"/>
          </p:cNvPicPr>
          <p:nvPr/>
        </p:nvPicPr>
        <p:blipFill>
          <a:blip r:embed="rId6" cstate="print"/>
          <a:stretch>
            <a:fillRect/>
          </a:stretch>
        </p:blipFill>
        <p:spPr>
          <a:xfrm>
            <a:off x="691064" y="2062935"/>
            <a:ext cx="921600" cy="921600"/>
          </a:xfrm>
          <a:prstGeom prst="rect">
            <a:avLst/>
          </a:prstGeom>
        </p:spPr>
      </p:pic>
      <p:sp>
        <p:nvSpPr>
          <p:cNvPr id="2"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分布式</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服务器算力模式，</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前后端分离</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架构设计；</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低耦合度，高可用性</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grpSp>
        <p:nvGrpSpPr>
          <p:cNvPr id="10" name="组合 9"/>
          <p:cNvGrpSpPr>
            <a:grpSpLocks noChangeAspect="1"/>
          </p:cNvGrpSpPr>
          <p:nvPr/>
        </p:nvGrpSpPr>
        <p:grpSpPr>
          <a:xfrm rot="5400000">
            <a:off x="10852471" y="149949"/>
            <a:ext cx="399822" cy="792000"/>
            <a:chOff x="17792" y="462"/>
            <a:chExt cx="680" cy="1347"/>
          </a:xfrm>
        </p:grpSpPr>
        <p:sp>
          <p:nvSpPr>
            <p:cNvPr id="11"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2"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3"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4" name="图片 3" descr="v2-fd3257bb65fceb34187ae9298fd241d5_b"/>
          <p:cNvPicPr>
            <a:picLocks noChangeAspect="1"/>
          </p:cNvPicPr>
          <p:nvPr/>
        </p:nvPicPr>
        <p:blipFill>
          <a:blip r:embed="rId7"/>
          <a:stretch>
            <a:fillRect/>
          </a:stretch>
        </p:blipFill>
        <p:spPr>
          <a:xfrm>
            <a:off x="10467340" y="2137410"/>
            <a:ext cx="1014730" cy="1014730"/>
          </a:xfrm>
          <a:prstGeom prst="rect">
            <a:avLst/>
          </a:prstGeom>
        </p:spPr>
      </p:pic>
      <p:pic>
        <p:nvPicPr>
          <p:cNvPr id="7" name="图片 6" descr="yO25LevkeC"/>
          <p:cNvPicPr>
            <a:picLocks noChangeAspect="1"/>
          </p:cNvPicPr>
          <p:nvPr/>
        </p:nvPicPr>
        <p:blipFill>
          <a:blip r:embed="rId8"/>
          <a:stretch>
            <a:fillRect/>
          </a:stretch>
        </p:blipFill>
        <p:spPr>
          <a:xfrm>
            <a:off x="577215" y="4234180"/>
            <a:ext cx="1059815" cy="1059815"/>
          </a:xfrm>
          <a:prstGeom prst="rect">
            <a:avLst/>
          </a:prstGeom>
        </p:spPr>
      </p:pic>
      <p:pic>
        <p:nvPicPr>
          <p:cNvPr id="8" name="图片 7" descr="701e2de401944ff790bb706411c9ffa3"/>
          <p:cNvPicPr>
            <a:picLocks noChangeAspect="1"/>
          </p:cNvPicPr>
          <p:nvPr/>
        </p:nvPicPr>
        <p:blipFill>
          <a:blip r:embed="rId9"/>
          <a:srcRect r="81970"/>
          <a:stretch>
            <a:fillRect/>
          </a:stretch>
        </p:blipFill>
        <p:spPr>
          <a:xfrm>
            <a:off x="10467340" y="4735830"/>
            <a:ext cx="1373505" cy="648335"/>
          </a:xfrm>
          <a:prstGeom prst="rect">
            <a:avLst/>
          </a:prstGeom>
        </p:spPr>
      </p:pic>
      <p:pic>
        <p:nvPicPr>
          <p:cNvPr id="6" name="图片 5" descr="徽标&#10;&#10;AI 生成的内容可能不正确。">
            <a:extLst>
              <a:ext uri="{FF2B5EF4-FFF2-40B4-BE49-F238E27FC236}">
                <a16:creationId xmlns:a16="http://schemas.microsoft.com/office/drawing/2014/main" id="{C479489D-11DE-FCE9-957D-793B57CAE3BC}"/>
              </a:ext>
            </a:extLst>
          </p:cNvPr>
          <p:cNvPicPr>
            <a:picLocks noChangeAspect="1"/>
          </p:cNvPicPr>
          <p:nvPr/>
        </p:nvPicPr>
        <p:blipFill>
          <a:blip r:embed="rId10" cstate="print"/>
          <a:stretch>
            <a:fillRect/>
          </a:stretch>
        </p:blipFill>
        <p:spPr>
          <a:xfrm>
            <a:off x="200950" y="299073"/>
            <a:ext cx="576000" cy="5760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 name="圆角矩形 2"/>
          <p:cNvSpPr/>
          <p:nvPr/>
        </p:nvSpPr>
        <p:spPr>
          <a:xfrm>
            <a:off x="1058143" y="1017987"/>
            <a:ext cx="9720000" cy="4860000"/>
          </a:xfrm>
          <a:prstGeom prst="roundRect">
            <a:avLst>
              <a:gd name="adj" fmla="val 1472"/>
            </a:avLst>
          </a:prstGeom>
          <a:noFill/>
          <a:ln w="22225">
            <a:gradFill>
              <a:gsLst>
                <a:gs pos="100000">
                  <a:srgbClr val="3D6AFD"/>
                </a:gs>
                <a:gs pos="50000">
                  <a:srgbClr val="33DDF8"/>
                </a:gs>
                <a:gs pos="0">
                  <a:srgbClr val="3D6AFD"/>
                </a:gs>
              </a:gsLst>
              <a:lin ang="27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14" name="组合 13"/>
          <p:cNvGrpSpPr/>
          <p:nvPr/>
        </p:nvGrpSpPr>
        <p:grpSpPr>
          <a:xfrm>
            <a:off x="1158944" y="1184915"/>
            <a:ext cx="4778779" cy="2063194"/>
            <a:chOff x="3083" y="3528"/>
            <a:chExt cx="6007" cy="2626"/>
          </a:xfrm>
        </p:grpSpPr>
        <p:sp>
          <p:nvSpPr>
            <p:cNvPr id="6" name="圆角矩形 5"/>
            <p:cNvSpPr/>
            <p:nvPr/>
          </p:nvSpPr>
          <p:spPr>
            <a:xfrm>
              <a:off x="3196" y="3528"/>
              <a:ext cx="2434"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DingTalk Sans" panose="00020600040101000101" pitchFamily="18" charset="0"/>
                  <a:ea typeface="DingTalk Sans" panose="00020600040101000101" pitchFamily="18" charset="0"/>
                </a:rPr>
                <a:t>Spring AI</a:t>
              </a:r>
              <a:endParaRPr lang="zh-CN" altLang="en-US" b="1" dirty="0">
                <a:latin typeface="DingTalk Sans" panose="00020600040101000101" pitchFamily="18" charset="0"/>
                <a:ea typeface="DingTalk Sans" panose="00020600040101000101" pitchFamily="18" charset="0"/>
              </a:endParaRPr>
            </a:p>
          </p:txBody>
        </p:sp>
        <p:sp>
          <p:nvSpPr>
            <p:cNvPr id="18" name="文本框 17"/>
            <p:cNvSpPr txBox="1"/>
            <p:nvPr/>
          </p:nvSpPr>
          <p:spPr>
            <a:xfrm>
              <a:off x="3083" y="4209"/>
              <a:ext cx="6007" cy="1945"/>
            </a:xfrm>
            <a:prstGeom prst="rect">
              <a:avLst/>
            </a:prstGeom>
            <a:noFill/>
          </p:spPr>
          <p:txBody>
            <a:bodyPr wrap="square" rtlCol="0">
              <a:spAutoFit/>
            </a:bodyPr>
            <a:lstStyle/>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简化大语言模型与 </a:t>
              </a:r>
              <a:r>
                <a:rPr lang="en-US" altLang="zh-CN" sz="1600" dirty="0">
                  <a:solidFill>
                    <a:srgbClr val="FAFAFC"/>
                  </a:solidFill>
                  <a:latin typeface="钉钉进步体" panose="00020600040101010101" pitchFamily="18" charset="-122"/>
                  <a:ea typeface="钉钉进步体" panose="00020600040101010101" pitchFamily="18" charset="-122"/>
                  <a:sym typeface="+mn-ea"/>
                </a:rPr>
                <a:t>Spring </a:t>
              </a:r>
              <a:r>
                <a:rPr lang="zh-CN" altLang="en-US" sz="1600" dirty="0">
                  <a:solidFill>
                    <a:srgbClr val="FAFAFC"/>
                  </a:solidFill>
                  <a:latin typeface="钉钉进步体" panose="00020600040101010101" pitchFamily="18" charset="-122"/>
                  <a:ea typeface="钉钉进步体" panose="00020600040101010101" pitchFamily="18" charset="-122"/>
                  <a:sym typeface="+mn-ea"/>
                </a:rPr>
                <a:t>应用的集成流程</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支持多模型对接、工具链编排等 </a:t>
              </a:r>
              <a:r>
                <a:rPr lang="en-US" altLang="zh-CN" sz="1600" dirty="0">
                  <a:solidFill>
                    <a:srgbClr val="FAFAFC"/>
                  </a:solidFill>
                  <a:latin typeface="钉钉进步体" panose="00020600040101010101" pitchFamily="18" charset="-122"/>
                  <a:ea typeface="钉钉进步体" panose="00020600040101010101" pitchFamily="18" charset="-122"/>
                  <a:sym typeface="+mn-ea"/>
                </a:rPr>
                <a:t>AI </a:t>
              </a:r>
              <a:r>
                <a:rPr lang="zh-CN" altLang="en-US" sz="1600" dirty="0">
                  <a:solidFill>
                    <a:srgbClr val="FAFAFC"/>
                  </a:solidFill>
                  <a:latin typeface="钉钉进步体" panose="00020600040101010101" pitchFamily="18" charset="-122"/>
                  <a:ea typeface="钉钉进步体" panose="00020600040101010101" pitchFamily="18" charset="-122"/>
                  <a:sym typeface="+mn-ea"/>
                </a:rPr>
                <a:t>能力</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en-US" altLang="zh-CN" sz="1600" dirty="0">
                  <a:solidFill>
                    <a:srgbClr val="FAFAFC"/>
                  </a:solidFill>
                  <a:latin typeface="钉钉进步体" panose="00020600040101010101" pitchFamily="18" charset="-122"/>
                  <a:ea typeface="钉钉进步体" panose="00020600040101010101" pitchFamily="18" charset="-122"/>
                  <a:sym typeface="+mn-ea"/>
                </a:rPr>
                <a:t>Spring </a:t>
              </a:r>
              <a:r>
                <a:rPr lang="zh-CN" altLang="en-US" sz="1600" dirty="0">
                  <a:solidFill>
                    <a:srgbClr val="FAFAFC"/>
                  </a:solidFill>
                  <a:latin typeface="钉钉进步体" panose="00020600040101010101" pitchFamily="18" charset="-122"/>
                  <a:ea typeface="钉钉进步体" panose="00020600040101010101" pitchFamily="18" charset="-122"/>
                  <a:sym typeface="+mn-ea"/>
                </a:rPr>
                <a:t>生态下的 </a:t>
              </a:r>
              <a:r>
                <a:rPr lang="en-US" altLang="zh-CN" sz="1600" dirty="0">
                  <a:solidFill>
                    <a:srgbClr val="FAFAFC"/>
                  </a:solidFill>
                  <a:latin typeface="钉钉进步体" panose="00020600040101010101" pitchFamily="18" charset="-122"/>
                  <a:ea typeface="钉钉进步体" panose="00020600040101010101" pitchFamily="18" charset="-122"/>
                  <a:sym typeface="+mn-ea"/>
                </a:rPr>
                <a:t>AI </a:t>
              </a:r>
              <a:r>
                <a:rPr lang="zh-CN" altLang="en-US" sz="1600" dirty="0">
                  <a:solidFill>
                    <a:srgbClr val="FAFAFC"/>
                  </a:solidFill>
                  <a:latin typeface="钉钉进步体" panose="00020600040101010101" pitchFamily="18" charset="-122"/>
                  <a:ea typeface="钉钉进步体" panose="00020600040101010101" pitchFamily="18" charset="-122"/>
                  <a:sym typeface="+mn-ea"/>
                </a:rPr>
                <a:t>应用开发框架</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a:p>
              <a:pPr>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sym typeface="+mn-ea"/>
                </a:rPr>
                <a:t>助力高效构建企业级智能应用</a:t>
              </a:r>
              <a:endParaRPr lang="en-US" altLang="zh-CN" sz="1600" dirty="0">
                <a:solidFill>
                  <a:srgbClr val="FAFAFC"/>
                </a:solidFill>
                <a:latin typeface="钉钉进步体" panose="00020600040101010101" pitchFamily="18" charset="-122"/>
                <a:ea typeface="钉钉进步体" panose="00020600040101010101" pitchFamily="18" charset="-122"/>
                <a:sym typeface="+mn-ea"/>
              </a:endParaRPr>
            </a:p>
          </p:txBody>
        </p:sp>
      </p:grpSp>
      <p:cxnSp>
        <p:nvCxnSpPr>
          <p:cNvPr id="8" name="直接连接符 7"/>
          <p:cNvCxnSpPr>
            <a:stCxn id="3" idx="1"/>
            <a:endCxn id="7" idx="1"/>
          </p:cNvCxnSpPr>
          <p:nvPr/>
        </p:nvCxnSpPr>
        <p:spPr>
          <a:xfrm flipV="1">
            <a:off x="1058143" y="3427095"/>
            <a:ext cx="3769068" cy="2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4827211" y="2077095"/>
            <a:ext cx="2160000" cy="2700000"/>
            <a:chOff x="4907485" y="2110930"/>
            <a:chExt cx="2160000" cy="2700000"/>
          </a:xfrm>
        </p:grpSpPr>
        <p:sp>
          <p:nvSpPr>
            <p:cNvPr id="41" name="椭圆 40"/>
            <p:cNvSpPr>
              <a:spLocks noChangeAspect="1"/>
            </p:cNvSpPr>
            <p:nvPr/>
          </p:nvSpPr>
          <p:spPr>
            <a:xfrm>
              <a:off x="4967634" y="4427203"/>
              <a:ext cx="1957098" cy="361034"/>
            </a:xfrm>
            <a:prstGeom prst="ellipse">
              <a:avLst/>
            </a:prstGeom>
            <a:gradFill>
              <a:gsLst>
                <a:gs pos="50000">
                  <a:srgbClr val="33DDF8">
                    <a:alpha val="25000"/>
                  </a:srgbClr>
                </a:gs>
                <a:gs pos="100000">
                  <a:srgbClr val="3D6AFD">
                    <a:alpha val="0"/>
                  </a:srgbClr>
                </a:gs>
                <a:gs pos="0">
                  <a:srgbClr val="3D6AFD">
                    <a:alpha val="0"/>
                  </a:srgbClr>
                </a:gs>
              </a:gsLst>
              <a:lin ang="10800000" scaled="0"/>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7" name="图片 6" descr="/Users/weiqingqing/Desktop/图片3.png图片3"/>
            <p:cNvPicPr/>
            <p:nvPr/>
          </p:nvPicPr>
          <p:blipFill>
            <a:blip r:embed="rId5"/>
            <a:srcRect/>
            <a:stretch>
              <a:fillRect/>
            </a:stretch>
          </p:blipFill>
          <p:spPr>
            <a:xfrm>
              <a:off x="4907485" y="2110930"/>
              <a:ext cx="2160000" cy="2700000"/>
            </a:xfrm>
            <a:prstGeom prst="rect">
              <a:avLst/>
            </a:prstGeom>
          </p:spPr>
        </p:pic>
      </p:grpSp>
      <p:sp>
        <p:nvSpPr>
          <p:cNvPr id="60" name="文本框 59"/>
          <p:cNvSpPr txBox="1"/>
          <p:nvPr/>
        </p:nvSpPr>
        <p:spPr>
          <a:xfrm>
            <a:off x="983615" y="254000"/>
            <a:ext cx="3616960"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项目解决方案</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25" name="组合 24"/>
          <p:cNvGrpSpPr>
            <a:grpSpLocks noChangeAspect="1"/>
          </p:cNvGrpSpPr>
          <p:nvPr/>
        </p:nvGrpSpPr>
        <p:grpSpPr>
          <a:xfrm>
            <a:off x="11363960" y="375920"/>
            <a:ext cx="399822" cy="792000"/>
            <a:chOff x="17792" y="462"/>
            <a:chExt cx="680" cy="1347"/>
          </a:xfrm>
        </p:grpSpPr>
        <p:sp>
          <p:nvSpPr>
            <p:cNvPr id="28" name="燕尾形 27"/>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0" name="燕尾形 29"/>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3" name="燕尾形 3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2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系统</a:t>
            </a:r>
            <a:r>
              <a:rPr lang="zh-CN" altLang="en-US"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借由</a:t>
            </a:r>
            <a:r>
              <a:rPr lang="en-US" altLang="zh-CN"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OpenSSL</a:t>
            </a:r>
            <a:r>
              <a:rPr lang="zh-CN" altLang="en-US" sz="2700" b="1" dirty="0">
                <a:solidFill>
                  <a:prstClr val="white"/>
                </a:solidFill>
                <a:effectLst>
                  <a:outerShdw blurRad="38100" dist="38100" dir="2700000" algn="tl" rotWithShape="0">
                    <a:srgbClr val="000000">
                      <a:alpha val="62000"/>
                    </a:srgbClr>
                  </a:outerShdw>
                </a:effectLst>
                <a:latin typeface="方正仿宋_GB2312" panose="02000000000000000000" charset="-122"/>
                <a:ea typeface="方正仿宋_GB2312" panose="02000000000000000000" charset="-122"/>
                <a:cs typeface="方正仿宋_GB2312" panose="02000000000000000000" charset="-122"/>
              </a:rPr>
              <a:t>构建</a:t>
            </a:r>
            <a:r>
              <a:rPr lang="en-US" altLang="zh-CN"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HTTPS</a:t>
            </a:r>
            <a:r>
              <a:rPr lang="zh-CN" altLang="en-US"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协同服务、</a:t>
            </a:r>
            <a:r>
              <a:rPr lang="en-US" altLang="zh-CN"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WebRTC</a:t>
            </a:r>
            <a:r>
              <a:rPr lang="zh-CN" altLang="en-US" sz="2700" b="1" dirty="0">
                <a:solidFill>
                  <a:prstClr val="white"/>
                </a:solidFill>
                <a:effectLst>
                  <a:outerShdw blurRad="38100" dist="38100" dir="2700000" algn="tl" rotWithShape="0">
                    <a:srgbClr val="000000">
                      <a:alpha val="62000"/>
                    </a:srgbClr>
                  </a:outerShdw>
                </a:effectLst>
                <a:latin typeface="等线" panose="02010600030101010101" pitchFamily="2" charset="-122"/>
                <a:ea typeface="等线" panose="02010600030101010101" pitchFamily="2" charset="-122"/>
                <a:cs typeface="方正仿宋_GB2312" panose="02000000000000000000" charset="-122"/>
              </a:rPr>
              <a:t>实现端到端</a:t>
            </a:r>
            <a:r>
              <a:rPr lang="zh-CN" altLang="en-US"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rPr>
              <a:t>算力协同</a:t>
            </a:r>
            <a:endParaRPr lang="en-US" altLang="zh-CN" sz="2700" b="1" dirty="0">
              <a:gradFill>
                <a:gsLst>
                  <a:gs pos="67000">
                    <a:srgbClr val="F7E081"/>
                  </a:gs>
                  <a:gs pos="1000">
                    <a:srgbClr val="FFFFF5"/>
                  </a:gs>
                  <a:gs pos="51000">
                    <a:srgbClr val="F9EBAA"/>
                  </a:gs>
                </a:gsLst>
                <a:lin ang="5400000" scaled="0"/>
              </a:gradFill>
              <a:effectLst>
                <a:outerShdw blurRad="38100" dist="38100" dir="2700000" algn="tl">
                  <a:srgbClr val="000000">
                    <a:alpha val="43137"/>
                  </a:srgbClr>
                </a:outerShdw>
                <a:reflection blurRad="6350" stA="56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endParaRPr>
          </a:p>
        </p:txBody>
      </p:sp>
      <p:cxnSp>
        <p:nvCxnSpPr>
          <p:cNvPr id="47" name="直接连接符 46"/>
          <p:cNvCxnSpPr>
            <a:stCxn id="3" idx="3"/>
            <a:endCxn id="7" idx="3"/>
          </p:cNvCxnSpPr>
          <p:nvPr/>
        </p:nvCxnSpPr>
        <p:spPr>
          <a:xfrm flipH="1" flipV="1">
            <a:off x="6987211" y="3427095"/>
            <a:ext cx="3790932" cy="2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 idx="0"/>
            <a:endCxn id="7" idx="0"/>
          </p:cNvCxnSpPr>
          <p:nvPr/>
        </p:nvCxnSpPr>
        <p:spPr>
          <a:xfrm flipH="1">
            <a:off x="5907211" y="1017987"/>
            <a:ext cx="10932" cy="1059108"/>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3" idx="2"/>
            <a:endCxn id="7" idx="2"/>
          </p:cNvCxnSpPr>
          <p:nvPr/>
        </p:nvCxnSpPr>
        <p:spPr>
          <a:xfrm flipH="1" flipV="1">
            <a:off x="5907211" y="4777095"/>
            <a:ext cx="10932" cy="1100892"/>
          </a:xfrm>
          <a:prstGeom prst="line">
            <a:avLst/>
          </a:prstGeom>
          <a:ln w="22225" cmpd="sng">
            <a:gradFill>
              <a:gsLst>
                <a:gs pos="0">
                  <a:srgbClr val="33DDF8">
                    <a:alpha val="5000"/>
                  </a:srgbClr>
                </a:gs>
                <a:gs pos="100000">
                  <a:srgbClr val="3D6AFD"/>
                </a:gs>
              </a:gsLst>
              <a:lin ang="10800000" scaled="1"/>
            </a:gradFill>
            <a:prstDash val="sysDash"/>
          </a:ln>
        </p:spPr>
        <p:style>
          <a:lnRef idx="1">
            <a:schemeClr val="accent1"/>
          </a:lnRef>
          <a:fillRef idx="0">
            <a:schemeClr val="accent1"/>
          </a:fillRef>
          <a:effectRef idx="0">
            <a:schemeClr val="accent1"/>
          </a:effectRef>
          <a:fontRef idx="minor">
            <a:schemeClr val="tx1"/>
          </a:fontRef>
        </p:style>
      </p:cxnSp>
      <p:sp>
        <p:nvSpPr>
          <p:cNvPr id="2" name="圆角矩形 5"/>
          <p:cNvSpPr/>
          <p:nvPr/>
        </p:nvSpPr>
        <p:spPr>
          <a:xfrm>
            <a:off x="1253346" y="3627013"/>
            <a:ext cx="2340754" cy="479319"/>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DingTalk Sans" panose="00020600040101000101" pitchFamily="18" charset="0"/>
                <a:ea typeface="DingTalk Sans" panose="00020600040101000101" pitchFamily="18" charset="0"/>
              </a:rPr>
              <a:t>       Elasticsearch</a:t>
            </a:r>
            <a:endParaRPr lang="zh-CN" altLang="en-US" b="1" dirty="0">
              <a:latin typeface="DingTalk Sans" panose="00020600040101000101" pitchFamily="18" charset="0"/>
              <a:ea typeface="DingTalk Sans" panose="00020600040101000101" pitchFamily="18" charset="0"/>
            </a:endParaRPr>
          </a:p>
        </p:txBody>
      </p:sp>
      <p:sp>
        <p:nvSpPr>
          <p:cNvPr id="4" name="文本框 3"/>
          <p:cNvSpPr txBox="1"/>
          <p:nvPr/>
        </p:nvSpPr>
        <p:spPr>
          <a:xfrm>
            <a:off x="1158945" y="4187257"/>
            <a:ext cx="4341922" cy="1527791"/>
          </a:xfrm>
          <a:prstGeom prst="rect">
            <a:avLst/>
          </a:prstGeom>
          <a:noFill/>
        </p:spPr>
        <p:txBody>
          <a:bodyPr wrap="square" rtlCol="0">
            <a:spAutoFit/>
          </a:bodyPr>
          <a:lstStyle>
            <a:defPPr>
              <a:defRPr lang="zh-CN"/>
            </a:defPPr>
            <a:lvl1pPr algn="r" fontAlgn="auto">
              <a:lnSpc>
                <a:spcPct val="150000"/>
              </a:lnSpc>
              <a:defRPr sz="1600" b="0" i="0">
                <a:solidFill>
                  <a:srgbClr val="FAFAFC"/>
                </a:solidFill>
                <a:effectLst/>
                <a:latin typeface="钉钉进步体" panose="00020600040101010101" pitchFamily="18" charset="-122"/>
                <a:ea typeface="钉钉进步体" panose="00020600040101010101" pitchFamily="18" charset="-122"/>
              </a:defRPr>
            </a:lvl1pPr>
          </a:lstStyle>
          <a:p>
            <a:pPr algn="l"/>
            <a:r>
              <a:rPr lang="zh-CN" altLang="en-US" dirty="0"/>
              <a:t>分布式搜索与分析引擎</a:t>
            </a:r>
            <a:endParaRPr lang="en-US" altLang="zh-CN" dirty="0"/>
          </a:p>
          <a:p>
            <a:pPr algn="l"/>
            <a:r>
              <a:rPr lang="zh-CN" altLang="en-US" dirty="0"/>
              <a:t>支持海量数据实时搜索与分析</a:t>
            </a:r>
            <a:endParaRPr lang="en-US" altLang="zh-CN" dirty="0"/>
          </a:p>
          <a:p>
            <a:pPr algn="l"/>
            <a:r>
              <a:rPr lang="zh-CN" altLang="en-US" dirty="0"/>
              <a:t>具备高可用、可扩展的集群架构</a:t>
            </a:r>
            <a:endParaRPr lang="en-US" altLang="zh-CN" dirty="0"/>
          </a:p>
          <a:p>
            <a:pPr algn="l"/>
            <a:r>
              <a:rPr lang="zh-CN" altLang="en-US" dirty="0"/>
              <a:t>广泛用于日志分析、商品搜索等场景</a:t>
            </a:r>
            <a:endParaRPr lang="zh-CN" altLang="en-US" dirty="0">
              <a:sym typeface="+mn-ea"/>
            </a:endParaRPr>
          </a:p>
        </p:txBody>
      </p:sp>
      <p:grpSp>
        <p:nvGrpSpPr>
          <p:cNvPr id="44" name="组合 43"/>
          <p:cNvGrpSpPr/>
          <p:nvPr/>
        </p:nvGrpSpPr>
        <p:grpSpPr>
          <a:xfrm>
            <a:off x="6471518" y="3595249"/>
            <a:ext cx="4181994" cy="2073410"/>
            <a:chOff x="2697" y="3526"/>
            <a:chExt cx="5193" cy="2639"/>
          </a:xfrm>
        </p:grpSpPr>
        <p:sp>
          <p:nvSpPr>
            <p:cNvPr id="46" name="圆角矩形 5"/>
            <p:cNvSpPr/>
            <p:nvPr/>
          </p:nvSpPr>
          <p:spPr>
            <a:xfrm>
              <a:off x="5847" y="3526"/>
              <a:ext cx="2043"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Sa-Token</a:t>
              </a:r>
              <a:endParaRPr lang="zh-CN" altLang="en-US" b="1" dirty="0">
                <a:latin typeface="钉钉进步体" panose="00020600040101010101" pitchFamily="18" charset="-122"/>
                <a:ea typeface="钉钉进步体" panose="00020600040101010101" pitchFamily="18" charset="-122"/>
              </a:endParaRPr>
            </a:p>
          </p:txBody>
        </p:sp>
        <p:sp>
          <p:nvSpPr>
            <p:cNvPr id="48" name="文本框 47"/>
            <p:cNvSpPr txBox="1"/>
            <p:nvPr/>
          </p:nvSpPr>
          <p:spPr>
            <a:xfrm>
              <a:off x="2697" y="4220"/>
              <a:ext cx="5193" cy="1945"/>
            </a:xfrm>
            <a:prstGeom prst="rect">
              <a:avLst/>
            </a:prstGeom>
            <a:noFill/>
          </p:spPr>
          <p:txBody>
            <a:bodyPr wrap="square" rtlCol="0">
              <a:spAutoFit/>
            </a:bodyPr>
            <a:lstStyle/>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轻量级 </a:t>
              </a:r>
              <a:r>
                <a:rPr lang="en-US" altLang="zh-CN" sz="1600" b="0" i="0" dirty="0">
                  <a:solidFill>
                    <a:srgbClr val="FAFAFC"/>
                  </a:solidFill>
                  <a:effectLst/>
                  <a:latin typeface="钉钉进步体" panose="00020600040101010101" pitchFamily="18" charset="-122"/>
                  <a:ea typeface="钉钉进步体" panose="00020600040101010101" pitchFamily="18" charset="-122"/>
                </a:rPr>
                <a:t>Java </a:t>
              </a:r>
              <a:r>
                <a:rPr lang="zh-CN" altLang="en-US" sz="1600" b="0" i="0" dirty="0">
                  <a:solidFill>
                    <a:srgbClr val="FAFAFC"/>
                  </a:solidFill>
                  <a:effectLst/>
                  <a:latin typeface="钉钉进步体" panose="00020600040101010101" pitchFamily="18" charset="-122"/>
                  <a:ea typeface="钉钉进步体" panose="00020600040101010101" pitchFamily="18" charset="-122"/>
                </a:rPr>
                <a:t>权限认证框架</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dirty="0">
                  <a:solidFill>
                    <a:srgbClr val="FAFAFC"/>
                  </a:solidFill>
                  <a:latin typeface="钉钉进步体" panose="00020600040101010101" pitchFamily="18" charset="-122"/>
                  <a:ea typeface="钉钉进步体" panose="00020600040101010101" pitchFamily="18" charset="-122"/>
                </a:rPr>
                <a:t>简化登录认证与权限管理流程</a:t>
              </a:r>
              <a:endParaRPr lang="en-US" altLang="zh-CN" sz="1600" dirty="0">
                <a:solidFill>
                  <a:srgbClr val="FAFAFC"/>
                </a:solidFill>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支持多端登录、细粒度接口鉴权</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与主流技术栈深度适配，提升开发效率</a:t>
              </a:r>
              <a:endParaRPr lang="zh-CN" altLang="en-US" sz="1600" dirty="0">
                <a:solidFill>
                  <a:schemeClr val="bg1"/>
                </a:solidFill>
                <a:latin typeface="钉钉进步体" panose="00020600040101010101" pitchFamily="18" charset="-122"/>
                <a:ea typeface="钉钉进步体" panose="00020600040101010101" pitchFamily="18" charset="-122"/>
                <a:sym typeface="+mn-ea"/>
              </a:endParaRPr>
            </a:p>
          </p:txBody>
        </p:sp>
      </p:grpSp>
      <p:grpSp>
        <p:nvGrpSpPr>
          <p:cNvPr id="49" name="组合 48"/>
          <p:cNvGrpSpPr/>
          <p:nvPr/>
        </p:nvGrpSpPr>
        <p:grpSpPr>
          <a:xfrm>
            <a:off x="6530936" y="1163606"/>
            <a:ext cx="4129969" cy="1912345"/>
            <a:chOff x="2315" y="3524"/>
            <a:chExt cx="5585" cy="2434"/>
          </a:xfrm>
        </p:grpSpPr>
        <p:sp>
          <p:nvSpPr>
            <p:cNvPr id="51" name="圆角矩形 5"/>
            <p:cNvSpPr/>
            <p:nvPr/>
          </p:nvSpPr>
          <p:spPr>
            <a:xfrm>
              <a:off x="5973" y="3524"/>
              <a:ext cx="1833" cy="550"/>
            </a:xfrm>
            <a:prstGeom prst="roundRect">
              <a:avLst>
                <a:gd name="adj" fmla="val 25372"/>
              </a:avLst>
            </a:prstGeom>
            <a:gradFill>
              <a:gsLst>
                <a:gs pos="100000">
                  <a:srgbClr val="64C8DD"/>
                </a:gs>
                <a:gs pos="15000">
                  <a:srgbClr val="3D6AFD"/>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DingTalk Sans" panose="00020600040101000101" pitchFamily="18" charset="0"/>
                  <a:ea typeface="DingTalk Sans" panose="00020600040101000101" pitchFamily="18" charset="0"/>
                </a:rPr>
                <a:t>RAG</a:t>
              </a:r>
              <a:endParaRPr lang="zh-CN" altLang="en-US" b="1" dirty="0">
                <a:latin typeface="DingTalk Sans" panose="00020600040101000101" pitchFamily="18" charset="0"/>
                <a:ea typeface="DingTalk Sans" panose="00020600040101000101" pitchFamily="18" charset="0"/>
              </a:endParaRPr>
            </a:p>
          </p:txBody>
        </p:sp>
        <p:sp>
          <p:nvSpPr>
            <p:cNvPr id="52" name="文本框 51"/>
            <p:cNvSpPr txBox="1"/>
            <p:nvPr/>
          </p:nvSpPr>
          <p:spPr>
            <a:xfrm>
              <a:off x="2315" y="4013"/>
              <a:ext cx="5585" cy="1945"/>
            </a:xfrm>
            <a:prstGeom prst="rect">
              <a:avLst/>
            </a:prstGeom>
            <a:noFill/>
          </p:spPr>
          <p:txBody>
            <a:bodyPr wrap="square" rtlCol="0">
              <a:spAutoFit/>
            </a:bodyPr>
            <a:lstStyle/>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适用于智能问答、知识生成等场景</a:t>
              </a:r>
              <a:br>
                <a:rPr lang="zh-CN" altLang="en-US" sz="1600" dirty="0">
                  <a:latin typeface="钉钉进步体" panose="00020600040101010101" pitchFamily="18" charset="-122"/>
                  <a:ea typeface="钉钉进步体" panose="00020600040101010101" pitchFamily="18" charset="-122"/>
                </a:rPr>
              </a:br>
              <a:r>
                <a:rPr lang="zh-CN" altLang="en-US" sz="1600" dirty="0">
                  <a:solidFill>
                    <a:srgbClr val="FAFAFC"/>
                  </a:solidFill>
                  <a:latin typeface="钉钉进步体" panose="00020600040101010101" pitchFamily="18" charset="-122"/>
                  <a:ea typeface="钉钉进步体" panose="00020600040101010101" pitchFamily="18" charset="-122"/>
                </a:rPr>
                <a:t>检索外部知识结合大模型生成内容</a:t>
              </a:r>
              <a:endParaRPr lang="en-US" altLang="zh-CN" sz="1600" dirty="0">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减少模型幻觉，提升回答准确性</a:t>
              </a:r>
              <a:endParaRPr lang="en-US" altLang="zh-CN" sz="1600" b="0" i="0" dirty="0">
                <a:solidFill>
                  <a:srgbClr val="FAFAFC"/>
                </a:solidFill>
                <a:effectLst/>
                <a:latin typeface="钉钉进步体" panose="00020600040101010101" pitchFamily="18" charset="-122"/>
                <a:ea typeface="钉钉进步体" panose="00020600040101010101" pitchFamily="18" charset="-122"/>
              </a:endParaRPr>
            </a:p>
            <a:p>
              <a:pPr algn="r" fontAlgn="auto">
                <a:lnSpc>
                  <a:spcPct val="150000"/>
                </a:lnSpc>
              </a:pPr>
              <a:r>
                <a:rPr lang="zh-CN" altLang="en-US" sz="1600" b="0" i="0" dirty="0">
                  <a:solidFill>
                    <a:srgbClr val="FAFAFC"/>
                  </a:solidFill>
                  <a:effectLst/>
                  <a:latin typeface="钉钉进步体" panose="00020600040101010101" pitchFamily="18" charset="-122"/>
                  <a:ea typeface="钉钉进步体" panose="00020600040101010101" pitchFamily="18" charset="-122"/>
                </a:rPr>
                <a:t>检索增强生成技术范式</a:t>
              </a:r>
              <a:endParaRPr lang="zh-CN" altLang="en-US" sz="1600" dirty="0">
                <a:solidFill>
                  <a:schemeClr val="bg1"/>
                </a:solidFill>
                <a:latin typeface="钉钉进步体" panose="00020600040101010101" pitchFamily="18" charset="-122"/>
                <a:ea typeface="钉钉进步体" panose="00020600040101010101" pitchFamily="18" charset="-122"/>
                <a:sym typeface="+mn-ea"/>
              </a:endParaRPr>
            </a:p>
          </p:txBody>
        </p:sp>
      </p:grpSp>
      <p:pic>
        <p:nvPicPr>
          <p:cNvPr id="12" name="图片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4859" y="1184915"/>
            <a:ext cx="432124" cy="432124"/>
          </a:xfrm>
          <a:prstGeom prst="rect">
            <a:avLst/>
          </a:prstGeom>
        </p:spPr>
      </p:pic>
      <p:pic>
        <p:nvPicPr>
          <p:cNvPr id="16" name="图片 15"/>
          <p:cNvPicPr>
            <a:picLocks noChangeAspect="1"/>
          </p:cNvPicPr>
          <p:nvPr/>
        </p:nvPicPr>
        <p:blipFill>
          <a:blip r:embed="rId7"/>
          <a:stretch>
            <a:fillRect/>
          </a:stretch>
        </p:blipFill>
        <p:spPr>
          <a:xfrm>
            <a:off x="9973660" y="1175046"/>
            <a:ext cx="409422" cy="409422"/>
          </a:xfrm>
          <a:prstGeom prst="rect">
            <a:avLst/>
          </a:prstGeom>
        </p:spPr>
      </p:pic>
      <p:pic>
        <p:nvPicPr>
          <p:cNvPr id="23" name="图片 22"/>
          <p:cNvPicPr>
            <a:picLocks noChangeAspect="1"/>
          </p:cNvPicPr>
          <p:nvPr/>
        </p:nvPicPr>
        <p:blipFill>
          <a:blip r:embed="rId8"/>
          <a:stretch>
            <a:fillRect/>
          </a:stretch>
        </p:blipFill>
        <p:spPr>
          <a:xfrm>
            <a:off x="1333288" y="3661472"/>
            <a:ext cx="410400" cy="410400"/>
          </a:xfrm>
          <a:prstGeom prst="rect">
            <a:avLst/>
          </a:prstGeom>
        </p:spPr>
      </p:pic>
      <p:pic>
        <p:nvPicPr>
          <p:cNvPr id="27" name="图片 26"/>
          <p:cNvPicPr>
            <a:picLocks noChangeAspect="1"/>
          </p:cNvPicPr>
          <p:nvPr/>
        </p:nvPicPr>
        <p:blipFill>
          <a:blip r:embed="rId9"/>
          <a:stretch>
            <a:fillRect/>
          </a:stretch>
        </p:blipFill>
        <p:spPr>
          <a:xfrm>
            <a:off x="10037625" y="3609711"/>
            <a:ext cx="403200" cy="403200"/>
          </a:xfrm>
          <a:prstGeom prst="rect">
            <a:avLst/>
          </a:prstGeom>
        </p:spPr>
      </p:pic>
      <p:pic>
        <p:nvPicPr>
          <p:cNvPr id="10" name="图片 9" descr="徽标&#10;&#10;AI 生成的内容可能不正确。">
            <a:extLst>
              <a:ext uri="{FF2B5EF4-FFF2-40B4-BE49-F238E27FC236}">
                <a16:creationId xmlns:a16="http://schemas.microsoft.com/office/drawing/2014/main" id="{FF049D6A-8DC1-3038-8676-6CED95A77A6E}"/>
              </a:ext>
            </a:extLst>
          </p:cNvPr>
          <p:cNvPicPr>
            <a:picLocks noChangeAspect="1"/>
          </p:cNvPicPr>
          <p:nvPr/>
        </p:nvPicPr>
        <p:blipFill>
          <a:blip r:embed="rId10" cstate="print"/>
          <a:stretch>
            <a:fillRect/>
          </a:stretch>
        </p:blipFill>
        <p:spPr>
          <a:xfrm>
            <a:off x="200950" y="299073"/>
            <a:ext cx="576000" cy="57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2"/>
          <a:srcRect/>
          <a:stretch>
            <a:fillRect/>
          </a:stretch>
        </p:blipFill>
        <p:spPr>
          <a:xfrm>
            <a:off x="-6000" y="-1270"/>
            <a:ext cx="12204000" cy="6860540"/>
          </a:xfrm>
          <a:prstGeom prst="rect">
            <a:avLst/>
          </a:prstGeom>
        </p:spPr>
      </p:pic>
      <p:sp>
        <p:nvSpPr>
          <p:cNvPr id="161" name="矩形 160"/>
          <p:cNvSpPr/>
          <p:nvPr/>
        </p:nvSpPr>
        <p:spPr>
          <a:xfrm>
            <a:off x="-6000"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汉仪正圆 55简" panose="00020600040101010101" charset="-122"/>
            </a:endParaRPr>
          </a:p>
        </p:txBody>
      </p:sp>
      <p:sp>
        <p:nvSpPr>
          <p:cNvPr id="60" name="文本框 59"/>
          <p:cNvSpPr txBox="1"/>
          <p:nvPr/>
        </p:nvSpPr>
        <p:spPr>
          <a:xfrm>
            <a:off x="983615" y="254000"/>
            <a:ext cx="475615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人员组织框架</a:t>
            </a:r>
            <a:r>
              <a:rPr lang="zh-CN" altLang="en-US" sz="3200" b="1" dirty="0">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与技术积累</a:t>
            </a:r>
            <a:endPar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endParaRPr>
          </a:p>
        </p:txBody>
      </p:sp>
      <p:sp>
        <p:nvSpPr>
          <p:cNvPr id="27" name="椭圆 26"/>
          <p:cNvSpPr/>
          <p:nvPr/>
        </p:nvSpPr>
        <p:spPr>
          <a:xfrm>
            <a:off x="1287537" y="5179179"/>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9" name="文本框 18"/>
          <p:cNvSpPr txBox="1"/>
          <p:nvPr/>
        </p:nvSpPr>
        <p:spPr>
          <a:xfrm>
            <a:off x="847318" y="1947782"/>
            <a:ext cx="12050497" cy="1200329"/>
          </a:xfrm>
          <a:prstGeom prst="rect">
            <a:avLst/>
          </a:prstGeom>
          <a:noFill/>
        </p:spPr>
        <p:txBody>
          <a:bodyPr wrap="square" numCol="1" rtlCol="0">
            <a:spAutoFit/>
          </a:bodyPr>
          <a:lstStyle/>
          <a:p>
            <a:r>
              <a:rPr lang="zh-CN" altLang="en-US" b="1" dirty="0">
                <a:solidFill>
                  <a:schemeClr val="bg1"/>
                </a:solidFill>
              </a:rPr>
              <a:t>中国国际大学生创新大赛全国银奖团队技术人员</a:t>
            </a:r>
            <a:endParaRPr lang="en-US" altLang="zh-CN" b="1" dirty="0">
              <a:solidFill>
                <a:schemeClr val="bg1"/>
              </a:solidFill>
            </a:endParaRPr>
          </a:p>
          <a:p>
            <a:r>
              <a:rPr lang="zh-CN" altLang="en-US" b="1" dirty="0">
                <a:solidFill>
                  <a:schemeClr val="bg1"/>
                </a:solidFill>
              </a:rPr>
              <a:t>蓝桥杯全国软件和信息技术专业人才大赛</a:t>
            </a:r>
            <a:r>
              <a:rPr lang="en-US" altLang="zh-CN" b="1" dirty="0">
                <a:solidFill>
                  <a:schemeClr val="bg1"/>
                </a:solidFill>
              </a:rPr>
              <a:t>Python</a:t>
            </a:r>
            <a:r>
              <a:rPr lang="zh-CN" altLang="en-US" b="1" dirty="0">
                <a:solidFill>
                  <a:schemeClr val="bg1"/>
                </a:solidFill>
              </a:rPr>
              <a:t>组二等奖</a:t>
            </a:r>
            <a:endParaRPr lang="en-US" altLang="zh-CN" b="1" dirty="0">
              <a:solidFill>
                <a:schemeClr val="bg1"/>
              </a:solidFill>
            </a:endParaRPr>
          </a:p>
          <a:p>
            <a:r>
              <a:rPr lang="zh-CN" altLang="en-US" b="1" dirty="0">
                <a:solidFill>
                  <a:schemeClr val="bg1"/>
                </a:solidFill>
              </a:rPr>
              <a:t>全国大学生服务外包创新创业大赛全国三等奖（独立个人）</a:t>
            </a:r>
            <a:endParaRPr lang="en-US" altLang="zh-CN" b="1" dirty="0">
              <a:solidFill>
                <a:schemeClr val="bg1"/>
              </a:solidFill>
            </a:endParaRPr>
          </a:p>
          <a:p>
            <a:r>
              <a:rPr lang="zh-CN" altLang="en-US" b="1" dirty="0">
                <a:solidFill>
                  <a:schemeClr val="bg1"/>
                </a:solidFill>
              </a:rPr>
              <a:t>浙江省挑战杯大学生课外学术科技作品竞赛金奖团队技术人员</a:t>
            </a:r>
            <a:endParaRPr lang="en-US" altLang="zh-CN" b="1" dirty="0">
              <a:solidFill>
                <a:schemeClr val="bg1"/>
              </a:solidFill>
            </a:endParaRPr>
          </a:p>
        </p:txBody>
      </p:sp>
      <p:pic>
        <p:nvPicPr>
          <p:cNvPr id="11" name="图片 10" descr="卡通人物&#10;&#10;AI 生成的内容可能不正确。"/>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843" y="3126412"/>
            <a:ext cx="914400" cy="914400"/>
          </a:xfrm>
          <a:prstGeom prst="rect">
            <a:avLst/>
          </a:prstGeom>
        </p:spPr>
      </p:pic>
      <p:pic>
        <p:nvPicPr>
          <p:cNvPr id="15" name="图片 14"/>
          <p:cNvPicPr>
            <a:picLocks noChangeAspect="1"/>
          </p:cNvPicPr>
          <p:nvPr/>
        </p:nvPicPr>
        <p:blipFill>
          <a:blip r:embed="rId4"/>
          <a:stretch>
            <a:fillRect/>
          </a:stretch>
        </p:blipFill>
        <p:spPr>
          <a:xfrm>
            <a:off x="983615" y="882744"/>
            <a:ext cx="914400" cy="914400"/>
          </a:xfrm>
          <a:prstGeom prst="rect">
            <a:avLst/>
          </a:prstGeom>
        </p:spPr>
      </p:pic>
      <p:sp>
        <p:nvSpPr>
          <p:cNvPr id="12" name="文本框 11"/>
          <p:cNvSpPr txBox="1"/>
          <p:nvPr/>
        </p:nvSpPr>
        <p:spPr>
          <a:xfrm>
            <a:off x="2015564" y="889133"/>
            <a:ext cx="3430196" cy="954107"/>
          </a:xfrm>
          <a:prstGeom prst="rect">
            <a:avLst/>
          </a:prstGeom>
          <a:noFill/>
        </p:spPr>
        <p:txBody>
          <a:bodyPr wrap="square">
            <a:spAutoFit/>
          </a:bodyPr>
          <a:lstStyle/>
          <a:p>
            <a:r>
              <a:rPr lang="zh-CN" altLang="en-US" b="1" dirty="0">
                <a:solidFill>
                  <a:schemeClr val="bg1"/>
                </a:solidFill>
              </a:rPr>
              <a:t>小丁</a:t>
            </a:r>
            <a:endParaRPr lang="en-US" altLang="zh-CN" b="1" dirty="0">
              <a:solidFill>
                <a:schemeClr val="bg1"/>
              </a:solidFill>
            </a:endParaRPr>
          </a:p>
          <a:p>
            <a:r>
              <a:rPr lang="zh-CN" altLang="en-US" b="1" dirty="0">
                <a:solidFill>
                  <a:schemeClr val="bg1"/>
                </a:solidFill>
              </a:rPr>
              <a:t>队长</a:t>
            </a:r>
            <a:r>
              <a:rPr lang="en-US" altLang="zh-CN" b="1" dirty="0">
                <a:solidFill>
                  <a:schemeClr val="bg1"/>
                </a:solidFill>
              </a:rPr>
              <a:t>&amp;</a:t>
            </a:r>
            <a:r>
              <a:rPr lang="zh-CN" altLang="en-US" b="1" dirty="0">
                <a:solidFill>
                  <a:schemeClr val="bg1"/>
                </a:solidFill>
              </a:rPr>
              <a:t>项目开发与规划专员</a:t>
            </a:r>
            <a:endParaRPr lang="en-US" altLang="zh-CN" b="1" dirty="0">
              <a:solidFill>
                <a:schemeClr val="bg1"/>
              </a:solidFill>
            </a:endParaRPr>
          </a:p>
          <a:p>
            <a:r>
              <a:rPr lang="zh-CN" altLang="en-US" b="1" dirty="0">
                <a:solidFill>
                  <a:schemeClr val="bg1"/>
                </a:solidFill>
              </a:rPr>
              <a:t>软件工程专业</a:t>
            </a:r>
            <a:r>
              <a:rPr lang="en-US" altLang="zh-CN" b="1" dirty="0">
                <a:solidFill>
                  <a:schemeClr val="bg1"/>
                </a:solidFill>
              </a:rPr>
              <a:t>	</a:t>
            </a:r>
            <a:r>
              <a:rPr lang="zh-CN" altLang="en-US" b="1" dirty="0">
                <a:solidFill>
                  <a:schemeClr val="bg1"/>
                </a:solidFill>
              </a:rPr>
              <a:t>本科三年级</a:t>
            </a:r>
            <a:endParaRPr lang="zh-CN" altLang="en-US" dirty="0"/>
          </a:p>
        </p:txBody>
      </p:sp>
      <p:sp>
        <p:nvSpPr>
          <p:cNvPr id="18" name="文本框 17"/>
          <p:cNvSpPr txBox="1"/>
          <p:nvPr/>
        </p:nvSpPr>
        <p:spPr>
          <a:xfrm>
            <a:off x="892567" y="4129114"/>
            <a:ext cx="11609862" cy="1477328"/>
          </a:xfrm>
          <a:prstGeom prst="rect">
            <a:avLst/>
          </a:prstGeom>
          <a:noFill/>
        </p:spPr>
        <p:txBody>
          <a:bodyPr wrap="square" rtlCol="0">
            <a:spAutoFit/>
          </a:bodyPr>
          <a:lstStyle/>
          <a:p>
            <a:r>
              <a:rPr lang="zh-CN" altLang="en-US" b="1" dirty="0">
                <a:solidFill>
                  <a:schemeClr val="bg1"/>
                </a:solidFill>
              </a:rPr>
              <a:t>浙江省政府奖学金</a:t>
            </a:r>
            <a:endParaRPr lang="en-US" altLang="zh-CN" b="1" dirty="0">
              <a:solidFill>
                <a:schemeClr val="bg1"/>
              </a:solidFill>
            </a:endParaRPr>
          </a:p>
          <a:p>
            <a:r>
              <a:rPr lang="zh-CN" altLang="en-US" b="1" dirty="0">
                <a:solidFill>
                  <a:schemeClr val="bg1"/>
                </a:solidFill>
              </a:rPr>
              <a:t>全国大学生服务外包创新创业大赛全国三等奖团队技术人员</a:t>
            </a:r>
            <a:endParaRPr lang="en-US" altLang="zh-CN" b="1" dirty="0">
              <a:solidFill>
                <a:schemeClr val="bg1"/>
              </a:solidFill>
            </a:endParaRPr>
          </a:p>
          <a:p>
            <a:r>
              <a:rPr lang="zh-CN" altLang="en-US" b="1" dirty="0">
                <a:solidFill>
                  <a:schemeClr val="bg1"/>
                </a:solidFill>
              </a:rPr>
              <a:t>浙江省挑战杯大学生课外学术科技作品竞赛金奖团队负责人</a:t>
            </a:r>
            <a:endParaRPr lang="en-US" altLang="zh-CN" b="1" dirty="0">
              <a:solidFill>
                <a:schemeClr val="bg1"/>
              </a:solidFill>
            </a:endParaRPr>
          </a:p>
          <a:p>
            <a:r>
              <a:rPr lang="zh-CN" altLang="en-US" b="1" dirty="0">
                <a:solidFill>
                  <a:schemeClr val="bg1"/>
                </a:solidFill>
              </a:rPr>
              <a:t>作为发明人获得一项授权发明专利与四项受通发明专利：</a:t>
            </a:r>
            <a:endParaRPr lang="en-US" altLang="zh-CN" b="1" dirty="0">
              <a:solidFill>
                <a:schemeClr val="bg1"/>
              </a:solidFill>
            </a:endParaRPr>
          </a:p>
          <a:p>
            <a:r>
              <a:rPr lang="en-US" altLang="zh-CN" b="1" dirty="0">
                <a:solidFill>
                  <a:schemeClr val="bg1"/>
                </a:solidFill>
              </a:rPr>
              <a:t> 《</a:t>
            </a:r>
            <a:r>
              <a:rPr lang="zh-CN" altLang="en-US" b="1" dirty="0">
                <a:solidFill>
                  <a:schemeClr val="bg1"/>
                </a:solidFill>
              </a:rPr>
              <a:t>一种基于双分支特征融合的文档图像篡改检测方法与系统</a:t>
            </a:r>
            <a:r>
              <a:rPr lang="en-US" altLang="zh-CN" b="1" dirty="0">
                <a:solidFill>
                  <a:schemeClr val="bg1"/>
                </a:solidFill>
              </a:rPr>
              <a:t>》</a:t>
            </a:r>
          </a:p>
        </p:txBody>
      </p:sp>
      <p:sp>
        <p:nvSpPr>
          <p:cNvPr id="21" name="文本框 20"/>
          <p:cNvSpPr txBox="1"/>
          <p:nvPr/>
        </p:nvSpPr>
        <p:spPr>
          <a:xfrm>
            <a:off x="2015564" y="3155914"/>
            <a:ext cx="3172834" cy="923330"/>
          </a:xfrm>
          <a:prstGeom prst="rect">
            <a:avLst/>
          </a:prstGeom>
          <a:noFill/>
        </p:spPr>
        <p:txBody>
          <a:bodyPr wrap="square">
            <a:spAutoFit/>
          </a:bodyPr>
          <a:lstStyle/>
          <a:p>
            <a:r>
              <a:rPr lang="zh-CN" altLang="en-US" sz="1800" b="1" dirty="0">
                <a:solidFill>
                  <a:schemeClr val="bg1"/>
                </a:solidFill>
              </a:rPr>
              <a:t>小金</a:t>
            </a:r>
            <a:endParaRPr lang="en-US" altLang="zh-CN" sz="1800" b="1" dirty="0">
              <a:solidFill>
                <a:schemeClr val="bg1"/>
              </a:solidFill>
            </a:endParaRPr>
          </a:p>
          <a:p>
            <a:r>
              <a:rPr lang="zh-CN" altLang="en-US" b="1" dirty="0">
                <a:solidFill>
                  <a:schemeClr val="bg1"/>
                </a:solidFill>
              </a:rPr>
              <a:t>技术架构师</a:t>
            </a:r>
            <a:endParaRPr lang="zh-CN" altLang="en-US" dirty="0"/>
          </a:p>
          <a:p>
            <a:r>
              <a:rPr lang="zh-CN" altLang="en-US" b="1" dirty="0">
                <a:solidFill>
                  <a:schemeClr val="bg1"/>
                </a:solidFill>
              </a:rPr>
              <a:t>软件工程专业</a:t>
            </a:r>
            <a:r>
              <a:rPr lang="en-US" altLang="zh-CN" b="1" dirty="0">
                <a:solidFill>
                  <a:schemeClr val="bg1"/>
                </a:solidFill>
              </a:rPr>
              <a:t>	</a:t>
            </a:r>
            <a:r>
              <a:rPr lang="zh-CN" altLang="en-US" b="1" dirty="0">
                <a:solidFill>
                  <a:schemeClr val="bg1"/>
                </a:solidFill>
              </a:rPr>
              <a:t>本科三年级</a:t>
            </a:r>
            <a:endParaRPr lang="en-US" altLang="zh-CN" b="1" dirty="0">
              <a:solidFill>
                <a:schemeClr val="bg1"/>
              </a:solidFill>
            </a:endParaRPr>
          </a:p>
        </p:txBody>
      </p:sp>
      <p:sp>
        <p:nvSpPr>
          <p:cNvPr id="7" name="文本框 6"/>
          <p:cNvSpPr txBox="1"/>
          <p:nvPr/>
        </p:nvSpPr>
        <p:spPr>
          <a:xfrm>
            <a:off x="7342317" y="1939979"/>
            <a:ext cx="6179820" cy="1200329"/>
          </a:xfrm>
          <a:prstGeom prst="rect">
            <a:avLst/>
          </a:prstGeom>
          <a:noFill/>
        </p:spPr>
        <p:txBody>
          <a:bodyPr wrap="square">
            <a:spAutoFit/>
          </a:bodyPr>
          <a:lstStyle/>
          <a:p>
            <a:r>
              <a:rPr lang="zh-CN" altLang="en-US" b="1" dirty="0">
                <a:solidFill>
                  <a:schemeClr val="bg1"/>
                </a:solidFill>
              </a:rPr>
              <a:t> 现拥有三项独立软件著作权：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微尘见影</a:t>
            </a:r>
            <a:r>
              <a:rPr lang="en-US" altLang="zh-CN" b="1" dirty="0">
                <a:solidFill>
                  <a:schemeClr val="bg1"/>
                </a:solidFill>
              </a:rPr>
              <a:t>—</a:t>
            </a:r>
            <a:r>
              <a:rPr lang="zh-CN" altLang="en-US" b="1" dirty="0">
                <a:solidFill>
                  <a:schemeClr val="bg1"/>
                </a:solidFill>
              </a:rPr>
              <a:t>实时消息通讯软件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飞思视卫</a:t>
            </a:r>
            <a:r>
              <a:rPr lang="en-US" altLang="zh-CN" b="1" dirty="0">
                <a:solidFill>
                  <a:schemeClr val="bg1"/>
                </a:solidFill>
              </a:rPr>
              <a:t>—</a:t>
            </a:r>
            <a:r>
              <a:rPr lang="zh-CN" altLang="en-US" b="1" dirty="0">
                <a:solidFill>
                  <a:schemeClr val="bg1"/>
                </a:solidFill>
              </a:rPr>
              <a:t>视频会议人像检测软件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终身学伴</a:t>
            </a:r>
            <a:r>
              <a:rPr lang="en-US" altLang="zh-CN" b="1" dirty="0">
                <a:solidFill>
                  <a:schemeClr val="bg1"/>
                </a:solidFill>
              </a:rPr>
              <a:t>—</a:t>
            </a:r>
            <a:r>
              <a:rPr lang="zh-CN" altLang="en-US" b="1" dirty="0">
                <a:solidFill>
                  <a:schemeClr val="bg1"/>
                </a:solidFill>
              </a:rPr>
              <a:t>数字虚拟人合成平台</a:t>
            </a:r>
            <a:r>
              <a:rPr lang="en-US" altLang="zh-CN" b="1" dirty="0">
                <a:solidFill>
                  <a:schemeClr val="bg1"/>
                </a:solidFill>
              </a:rPr>
              <a:t>》</a:t>
            </a:r>
          </a:p>
        </p:txBody>
      </p:sp>
      <p:sp>
        <p:nvSpPr>
          <p:cNvPr id="10" name="文本框 9"/>
          <p:cNvSpPr txBox="1"/>
          <p:nvPr/>
        </p:nvSpPr>
        <p:spPr>
          <a:xfrm>
            <a:off x="7166684" y="4040812"/>
            <a:ext cx="5025316" cy="923330"/>
          </a:xfrm>
          <a:prstGeom prst="rect">
            <a:avLst/>
          </a:prstGeom>
          <a:noFill/>
        </p:spPr>
        <p:txBody>
          <a:bodyPr wrap="square">
            <a:spAutoFit/>
          </a:bodyPr>
          <a:lstStyle/>
          <a:p>
            <a:r>
              <a:rPr lang="zh-CN" altLang="en-US" b="1" dirty="0">
                <a:solidFill>
                  <a:schemeClr val="bg1"/>
                </a:solidFill>
              </a:rPr>
              <a:t>现拥有六项软件著作权：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基于音频</a:t>
            </a:r>
            <a:r>
              <a:rPr lang="en-US" altLang="zh-CN" b="1" dirty="0">
                <a:solidFill>
                  <a:schemeClr val="bg1"/>
                </a:solidFill>
              </a:rPr>
              <a:t>-</a:t>
            </a:r>
            <a:r>
              <a:rPr lang="zh-CN" altLang="en-US" b="1" dirty="0">
                <a:solidFill>
                  <a:schemeClr val="bg1"/>
                </a:solidFill>
              </a:rPr>
              <a:t>视频双模态的人脸伪造检测软件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a:t>
            </a:r>
          </a:p>
        </p:txBody>
      </p:sp>
      <p:sp>
        <p:nvSpPr>
          <p:cNvPr id="6" name="文本框 5">
            <a:extLst>
              <a:ext uri="{FF2B5EF4-FFF2-40B4-BE49-F238E27FC236}">
                <a16:creationId xmlns:a16="http://schemas.microsoft.com/office/drawing/2014/main" id="{1DC9DD80-CE34-5070-B37D-D570EA3E30E5}"/>
              </a:ext>
            </a:extLst>
          </p:cNvPr>
          <p:cNvSpPr txBox="1"/>
          <p:nvPr/>
        </p:nvSpPr>
        <p:spPr>
          <a:xfrm>
            <a:off x="5327132" y="636779"/>
            <a:ext cx="7577506"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统筹项目进度与团队协作，制定方案开发规范。</a:t>
            </a:r>
          </a:p>
          <a:p>
            <a:pPr algn="l">
              <a:spcBef>
                <a:spcPts val="900"/>
              </a:spcBef>
              <a:spcAft>
                <a:spcPts val="900"/>
              </a:spcAft>
            </a:pPr>
            <a:r>
              <a:rPr lang="zh-CN" altLang="en-US" b="0" i="0" dirty="0">
                <a:solidFill>
                  <a:srgbClr val="FAFAFC"/>
                </a:solidFill>
                <a:effectLst/>
                <a:latin typeface="Abadi" panose="020B0604020104020204" pitchFamily="34" charset="0"/>
              </a:rPr>
              <a:t>主导商业模型、成本分析与可行性论证。</a:t>
            </a:r>
          </a:p>
          <a:p>
            <a:pPr algn="l">
              <a:spcBef>
                <a:spcPts val="900"/>
              </a:spcBef>
              <a:spcAft>
                <a:spcPts val="900"/>
              </a:spcAft>
            </a:pPr>
            <a:r>
              <a:rPr lang="zh-CN" altLang="en-US" b="0" i="0" dirty="0">
                <a:solidFill>
                  <a:srgbClr val="FAFAFC"/>
                </a:solidFill>
                <a:effectLst/>
                <a:latin typeface="Abadi" panose="020B0604020104020204" pitchFamily="34" charset="0"/>
              </a:rPr>
              <a:t>负责客户沟通与产品方案推广策略。</a:t>
            </a:r>
          </a:p>
        </p:txBody>
      </p:sp>
      <p:sp>
        <p:nvSpPr>
          <p:cNvPr id="8" name="文本框 7">
            <a:extLst>
              <a:ext uri="{FF2B5EF4-FFF2-40B4-BE49-F238E27FC236}">
                <a16:creationId xmlns:a16="http://schemas.microsoft.com/office/drawing/2014/main" id="{63542CDF-9669-E9F4-8CCC-C3AA29C3B87E}"/>
              </a:ext>
            </a:extLst>
          </p:cNvPr>
          <p:cNvSpPr txBox="1"/>
          <p:nvPr/>
        </p:nvSpPr>
        <p:spPr>
          <a:xfrm>
            <a:off x="5686054" y="3081393"/>
            <a:ext cx="6103160"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设计整体技术架构，融合蚂蚁集团生态。</a:t>
            </a:r>
          </a:p>
          <a:p>
            <a:pPr algn="l">
              <a:spcBef>
                <a:spcPts val="900"/>
              </a:spcBef>
              <a:spcAft>
                <a:spcPts val="900"/>
              </a:spcAft>
            </a:pPr>
            <a:r>
              <a:rPr lang="zh-CN" altLang="en-US" b="0" i="0" dirty="0">
                <a:solidFill>
                  <a:srgbClr val="FAFAFC"/>
                </a:solidFill>
                <a:effectLst/>
                <a:latin typeface="Abadi" panose="020B0604020104020204" pitchFamily="34" charset="0"/>
              </a:rPr>
              <a:t>主导企业级技术选型与安全方案。</a:t>
            </a:r>
          </a:p>
          <a:p>
            <a:pPr algn="l">
              <a:spcBef>
                <a:spcPts val="900"/>
              </a:spcBef>
              <a:spcAft>
                <a:spcPts val="900"/>
              </a:spcAft>
            </a:pPr>
            <a:r>
              <a:rPr lang="zh-CN" altLang="en-US" b="0" i="0" dirty="0">
                <a:solidFill>
                  <a:srgbClr val="FAFAFC"/>
                </a:solidFill>
                <a:effectLst/>
                <a:latin typeface="Abadi" panose="020B0604020104020204" pitchFamily="34" charset="0"/>
              </a:rPr>
              <a:t>协调并保障系统可扩展性与稳定性。</a:t>
            </a:r>
          </a:p>
        </p:txBody>
      </p:sp>
      <p:pic>
        <p:nvPicPr>
          <p:cNvPr id="9" name="图片 8" descr="徽标&#10;&#10;AI 生成的内容可能不正确。">
            <a:extLst>
              <a:ext uri="{FF2B5EF4-FFF2-40B4-BE49-F238E27FC236}">
                <a16:creationId xmlns:a16="http://schemas.microsoft.com/office/drawing/2014/main" id="{C04AC926-11AC-5D73-E686-0956D1497582}"/>
              </a:ext>
            </a:extLst>
          </p:cNvPr>
          <p:cNvPicPr>
            <a:picLocks noChangeAspect="1"/>
          </p:cNvPicPr>
          <p:nvPr/>
        </p:nvPicPr>
        <p:blipFill>
          <a:blip r:embed="rId5" cstate="print"/>
          <a:stretch>
            <a:fillRect/>
          </a:stretch>
        </p:blipFill>
        <p:spPr>
          <a:xfrm>
            <a:off x="200950" y="299073"/>
            <a:ext cx="576000" cy="576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6000"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5" y="254000"/>
            <a:ext cx="4756150"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人员组织框架</a:t>
            </a:r>
            <a:r>
              <a:rPr lang="zh-CN" altLang="en-US" sz="3200" b="1" dirty="0">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与技术积累</a:t>
            </a:r>
            <a:endParaRPr lang="zh-CN" altLang="en-US" sz="3200" b="1" dirty="0">
              <a:ln>
                <a:noFill/>
              </a:ln>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endParaRPr>
          </a:p>
        </p:txBody>
      </p:sp>
      <p:sp>
        <p:nvSpPr>
          <p:cNvPr id="27" name="椭圆 26"/>
          <p:cNvSpPr/>
          <p:nvPr/>
        </p:nvSpPr>
        <p:spPr>
          <a:xfrm>
            <a:off x="1287537" y="5179179"/>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9" name="文本框 18"/>
          <p:cNvSpPr txBox="1"/>
          <p:nvPr/>
        </p:nvSpPr>
        <p:spPr>
          <a:xfrm>
            <a:off x="531348" y="1647219"/>
            <a:ext cx="4108108" cy="4524315"/>
          </a:xfrm>
          <a:prstGeom prst="rect">
            <a:avLst/>
          </a:prstGeom>
          <a:noFill/>
        </p:spPr>
        <p:txBody>
          <a:bodyPr wrap="square" rtlCol="0">
            <a:spAutoFit/>
          </a:bodyPr>
          <a:lstStyle/>
          <a:p>
            <a:r>
              <a:rPr lang="zh-CN" altLang="en-US" b="1" dirty="0">
                <a:solidFill>
                  <a:schemeClr val="bg1"/>
                </a:solidFill>
              </a:rPr>
              <a:t>软件工程专业 本科三年级</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曾任挑战杯省金奖技术人员</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全国大学生服务外包创新创业大赛全国三等奖技术人员</a:t>
            </a:r>
            <a:endParaRPr lang="en-US" altLang="zh-CN" b="1" dirty="0">
              <a:solidFill>
                <a:schemeClr val="bg1"/>
              </a:solidFill>
            </a:endParaRPr>
          </a:p>
          <a:p>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现拥有四项软件著作权：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饼图解码者软件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双影协融</a:t>
            </a:r>
            <a:r>
              <a:rPr lang="en-US" altLang="zh-CN" b="1" dirty="0">
                <a:solidFill>
                  <a:schemeClr val="bg1"/>
                </a:solidFill>
              </a:rPr>
              <a:t>——</a:t>
            </a:r>
            <a:r>
              <a:rPr lang="zh-CN" altLang="en-US" b="1" dirty="0">
                <a:solidFill>
                  <a:schemeClr val="bg1"/>
                </a:solidFill>
              </a:rPr>
              <a:t>人体目标检测软件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曲线图目标检测与提取软件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a:t>
            </a:r>
          </a:p>
          <a:p>
            <a:endParaRPr lang="en-US" altLang="zh-CN" b="1" dirty="0">
              <a:solidFill>
                <a:schemeClr val="bg1"/>
              </a:solidFill>
            </a:endParaRPr>
          </a:p>
          <a:p>
            <a:r>
              <a:rPr lang="zh-CN" altLang="en-US" b="1" dirty="0">
                <a:solidFill>
                  <a:schemeClr val="bg1"/>
                </a:solidFill>
              </a:rPr>
              <a:t>两项发明专利发明人：</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一种基于物理先验和模态修补的火灾救援人体目标检测技术方法</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一种基于特征点匹配的曲线图倾斜角度估计与校正方法</a:t>
            </a:r>
            <a:r>
              <a:rPr lang="en-US" altLang="zh-CN" b="1" dirty="0">
                <a:solidFill>
                  <a:schemeClr val="bg1"/>
                </a:solidFill>
              </a:rPr>
              <a:t>》</a:t>
            </a:r>
          </a:p>
        </p:txBody>
      </p:sp>
      <p:sp>
        <p:nvSpPr>
          <p:cNvPr id="6" name="文本框 5"/>
          <p:cNvSpPr txBox="1"/>
          <p:nvPr/>
        </p:nvSpPr>
        <p:spPr>
          <a:xfrm>
            <a:off x="4520903" y="1647219"/>
            <a:ext cx="3446369" cy="2584450"/>
          </a:xfrm>
          <a:prstGeom prst="rect">
            <a:avLst/>
          </a:prstGeom>
          <a:noFill/>
        </p:spPr>
        <p:txBody>
          <a:bodyPr wrap="square" rtlCol="0">
            <a:spAutoFit/>
          </a:bodyPr>
          <a:lstStyle/>
          <a:p>
            <a:r>
              <a:rPr lang="zh-CN" altLang="en-US" b="1" dirty="0">
                <a:solidFill>
                  <a:schemeClr val="bg1"/>
                </a:solidFill>
              </a:rPr>
              <a:t>软件工程专业 本科三年级</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投稿一级期刊（中国图象图形学报）</a:t>
            </a:r>
            <a:endParaRPr lang="en-US" altLang="zh-CN" b="1" dirty="0">
              <a:solidFill>
                <a:schemeClr val="bg1"/>
              </a:solidFill>
            </a:endParaRPr>
          </a:p>
          <a:p>
            <a:pPr marL="285750" indent="-285750">
              <a:buFont typeface="Wingdings" panose="05000000000000000000" pitchFamily="2" charset="2"/>
              <a:buChar char="l"/>
            </a:pP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专业绩点第一</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主持浙江省省级大学生创新创业训练计划项目</a:t>
            </a:r>
            <a:endParaRPr lang="en-US" altLang="zh-CN" b="1" dirty="0">
              <a:solidFill>
                <a:schemeClr val="bg1"/>
              </a:solidFill>
            </a:endParaRPr>
          </a:p>
          <a:p>
            <a:pPr marL="285750" indent="-285750">
              <a:buFont typeface="Wingdings" panose="05000000000000000000" pitchFamily="2" charset="2"/>
              <a:buChar char="l"/>
            </a:pPr>
            <a:r>
              <a:rPr lang="zh-CN" altLang="en-US" b="1" dirty="0">
                <a:solidFill>
                  <a:schemeClr val="bg1"/>
                </a:solidFill>
              </a:rPr>
              <a:t>参加校内图形图像实验室，取得一定创新成果</a:t>
            </a:r>
          </a:p>
        </p:txBody>
      </p:sp>
      <p:pic>
        <p:nvPicPr>
          <p:cNvPr id="7" name="图片 6" descr="绿色的标志&#10;&#10;AI 生成的内容可能不正确。"/>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20903" y="853218"/>
            <a:ext cx="584775" cy="584775"/>
          </a:xfrm>
          <a:prstGeom prst="rect">
            <a:avLst/>
          </a:prstGeom>
        </p:spPr>
      </p:pic>
      <p:pic>
        <p:nvPicPr>
          <p:cNvPr id="13" name="图片 12"/>
          <p:cNvPicPr>
            <a:picLocks noChangeAspect="1"/>
          </p:cNvPicPr>
          <p:nvPr/>
        </p:nvPicPr>
        <p:blipFill>
          <a:blip r:embed="rId5"/>
          <a:stretch>
            <a:fillRect/>
          </a:stretch>
        </p:blipFill>
        <p:spPr>
          <a:xfrm>
            <a:off x="995937" y="858623"/>
            <a:ext cx="583200" cy="583200"/>
          </a:xfrm>
          <a:prstGeom prst="rect">
            <a:avLst/>
          </a:prstGeom>
        </p:spPr>
      </p:pic>
      <p:sp>
        <p:nvSpPr>
          <p:cNvPr id="8" name="文本框 7"/>
          <p:cNvSpPr txBox="1"/>
          <p:nvPr/>
        </p:nvSpPr>
        <p:spPr>
          <a:xfrm>
            <a:off x="8362349" y="1786655"/>
            <a:ext cx="3554259" cy="4524315"/>
          </a:xfrm>
          <a:prstGeom prst="rect">
            <a:avLst/>
          </a:prstGeom>
          <a:noFill/>
        </p:spPr>
        <p:txBody>
          <a:bodyPr wrap="square" rtlCol="0">
            <a:spAutoFit/>
          </a:bodyPr>
          <a:lstStyle/>
          <a:p>
            <a:r>
              <a:rPr lang="zh-CN" altLang="en-US" b="1" dirty="0">
                <a:solidFill>
                  <a:schemeClr val="bg1"/>
                </a:solidFill>
              </a:rPr>
              <a:t>计算机科学与技术专业 本科三年级</a:t>
            </a:r>
            <a:endParaRPr lang="en-US" altLang="zh-CN" b="1" dirty="0">
              <a:solidFill>
                <a:schemeClr val="bg1"/>
              </a:solidFill>
            </a:endParaRPr>
          </a:p>
          <a:p>
            <a:r>
              <a:rPr lang="zh-CN" altLang="en-US" b="1" dirty="0">
                <a:solidFill>
                  <a:schemeClr val="bg1"/>
                </a:solidFill>
                <a:sym typeface="+mn-ea"/>
              </a:rPr>
              <a:t>浙江省挑战杯大学生课外学术科技作品竞赛银奖团队技术负责人</a:t>
            </a:r>
          </a:p>
          <a:p>
            <a:endParaRPr lang="en-US" altLang="zh-CN" b="1" dirty="0">
              <a:solidFill>
                <a:schemeClr val="bg1"/>
              </a:solidFill>
            </a:endParaRPr>
          </a:p>
          <a:p>
            <a:pPr marL="285750" indent="-285750">
              <a:buFont typeface="Wingdings" panose="05000000000000000000" pitchFamily="2" charset="2"/>
              <a:buChar char="l"/>
            </a:pPr>
            <a:endParaRPr lang="en-US" altLang="zh-CN" b="1" dirty="0">
              <a:solidFill>
                <a:schemeClr val="bg1"/>
              </a:solidFill>
            </a:endParaRPr>
          </a:p>
          <a:p>
            <a:r>
              <a:rPr lang="zh-CN" altLang="en-US" b="1" dirty="0">
                <a:solidFill>
                  <a:schemeClr val="bg1"/>
                </a:solidFill>
              </a:rPr>
              <a:t>现拥有三项独立软件著作权：</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水印溯源维权软件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桌面预警卫士软件</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隐盾水印嵌入软件</a:t>
            </a:r>
            <a:r>
              <a:rPr lang="en-US" altLang="zh-CN" b="1" dirty="0">
                <a:solidFill>
                  <a:schemeClr val="bg1"/>
                </a:solidFill>
              </a:rPr>
              <a:t>》</a:t>
            </a:r>
          </a:p>
          <a:p>
            <a:endParaRPr lang="en-US" altLang="zh-CN" b="1" dirty="0">
              <a:solidFill>
                <a:schemeClr val="bg1"/>
              </a:solidFill>
            </a:endParaRPr>
          </a:p>
          <a:p>
            <a:r>
              <a:rPr lang="zh-CN" altLang="en-US" b="1" dirty="0">
                <a:solidFill>
                  <a:schemeClr val="bg1"/>
                </a:solidFill>
              </a:rPr>
              <a:t>两项发明专利发明人：</a:t>
            </a:r>
            <a:endParaRPr lang="en-US" altLang="zh-CN" b="1" dirty="0">
              <a:solidFill>
                <a:schemeClr val="bg1"/>
              </a:solidFill>
            </a:endParaRPr>
          </a:p>
          <a:p>
            <a:r>
              <a:rPr lang="en-US" altLang="zh-CN" b="1" dirty="0">
                <a:solidFill>
                  <a:schemeClr val="bg1"/>
                </a:solidFill>
              </a:rPr>
              <a:t>《</a:t>
            </a:r>
            <a:r>
              <a:rPr lang="zh-CN" altLang="en-US" b="1" dirty="0">
                <a:solidFill>
                  <a:schemeClr val="bg1"/>
                </a:solidFill>
              </a:rPr>
              <a:t>基于盗摄检测和证据留存的主动感知桌面安全方法</a:t>
            </a:r>
            <a:r>
              <a:rPr lang="en-US" altLang="zh-CN" b="1" dirty="0">
                <a:solidFill>
                  <a:schemeClr val="bg1"/>
                </a:solidFill>
              </a:rPr>
              <a:t>》</a:t>
            </a:r>
          </a:p>
          <a:p>
            <a:r>
              <a:rPr lang="en-US" altLang="zh-CN" b="1" dirty="0">
                <a:solidFill>
                  <a:schemeClr val="bg1"/>
                </a:solidFill>
              </a:rPr>
              <a:t>《</a:t>
            </a:r>
            <a:r>
              <a:rPr lang="zh-CN" altLang="en-US" b="1" dirty="0">
                <a:solidFill>
                  <a:schemeClr val="bg1"/>
                </a:solidFill>
              </a:rPr>
              <a:t>一种基于人脸识别和屏幕保护的主动感知桌面安全方法</a:t>
            </a:r>
            <a:r>
              <a:rPr lang="en-US" altLang="zh-CN" b="1" dirty="0">
                <a:solidFill>
                  <a:schemeClr val="bg1"/>
                </a:solidFill>
              </a:rPr>
              <a:t>》</a:t>
            </a:r>
          </a:p>
        </p:txBody>
      </p:sp>
      <p:pic>
        <p:nvPicPr>
          <p:cNvPr id="17" name="图片 16" descr="卡通人物&#10;&#10;AI 生成的内容可能不正确。"/>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88988" y="863684"/>
            <a:ext cx="584776" cy="584776"/>
          </a:xfrm>
          <a:prstGeom prst="rect">
            <a:avLst/>
          </a:prstGeom>
        </p:spPr>
      </p:pic>
      <p:sp>
        <p:nvSpPr>
          <p:cNvPr id="9" name="文本框 8"/>
          <p:cNvSpPr txBox="1"/>
          <p:nvPr/>
        </p:nvSpPr>
        <p:spPr>
          <a:xfrm>
            <a:off x="2015563" y="1140365"/>
            <a:ext cx="1874101" cy="369332"/>
          </a:xfrm>
          <a:prstGeom prst="rect">
            <a:avLst/>
          </a:prstGeom>
          <a:noFill/>
        </p:spPr>
        <p:txBody>
          <a:bodyPr wrap="square">
            <a:spAutoFit/>
          </a:bodyPr>
          <a:lstStyle/>
          <a:p>
            <a:r>
              <a:rPr lang="zh-CN" altLang="en-US" sz="1800" b="1" dirty="0">
                <a:solidFill>
                  <a:schemeClr val="bg1"/>
                </a:solidFill>
              </a:rPr>
              <a:t>前端开发工程师</a:t>
            </a:r>
            <a:endParaRPr lang="zh-CN" altLang="en-US" dirty="0"/>
          </a:p>
        </p:txBody>
      </p:sp>
      <p:sp>
        <p:nvSpPr>
          <p:cNvPr id="10" name="文本框 9"/>
          <p:cNvSpPr txBox="1"/>
          <p:nvPr/>
        </p:nvSpPr>
        <p:spPr>
          <a:xfrm>
            <a:off x="2015564" y="840045"/>
            <a:ext cx="668277" cy="369332"/>
          </a:xfrm>
          <a:prstGeom prst="rect">
            <a:avLst/>
          </a:prstGeom>
          <a:noFill/>
        </p:spPr>
        <p:txBody>
          <a:bodyPr wrap="square">
            <a:spAutoFit/>
          </a:bodyPr>
          <a:lstStyle/>
          <a:p>
            <a:r>
              <a:rPr lang="zh-CN" altLang="en-US" sz="1800" b="1" dirty="0">
                <a:solidFill>
                  <a:schemeClr val="bg1"/>
                </a:solidFill>
              </a:rPr>
              <a:t>小王</a:t>
            </a:r>
            <a:endParaRPr lang="zh-CN" altLang="en-US" dirty="0"/>
          </a:p>
        </p:txBody>
      </p:sp>
      <p:sp>
        <p:nvSpPr>
          <p:cNvPr id="12" name="文本框 11"/>
          <p:cNvSpPr txBox="1"/>
          <p:nvPr/>
        </p:nvSpPr>
        <p:spPr>
          <a:xfrm>
            <a:off x="5152275" y="1158235"/>
            <a:ext cx="1874101" cy="369332"/>
          </a:xfrm>
          <a:prstGeom prst="rect">
            <a:avLst/>
          </a:prstGeom>
          <a:noFill/>
        </p:spPr>
        <p:txBody>
          <a:bodyPr wrap="square">
            <a:spAutoFit/>
          </a:bodyPr>
          <a:lstStyle/>
          <a:p>
            <a:r>
              <a:rPr lang="zh-CN" altLang="en-US" sz="1800" b="1" dirty="0">
                <a:solidFill>
                  <a:schemeClr val="bg1"/>
                </a:solidFill>
              </a:rPr>
              <a:t>后端开发工程师</a:t>
            </a:r>
            <a:endParaRPr lang="zh-CN" altLang="en-US" dirty="0"/>
          </a:p>
        </p:txBody>
      </p:sp>
      <p:sp>
        <p:nvSpPr>
          <p:cNvPr id="14" name="文本框 13"/>
          <p:cNvSpPr txBox="1"/>
          <p:nvPr/>
        </p:nvSpPr>
        <p:spPr>
          <a:xfrm>
            <a:off x="5152276" y="857915"/>
            <a:ext cx="668277" cy="369332"/>
          </a:xfrm>
          <a:prstGeom prst="rect">
            <a:avLst/>
          </a:prstGeom>
          <a:noFill/>
        </p:spPr>
        <p:txBody>
          <a:bodyPr wrap="square">
            <a:spAutoFit/>
          </a:bodyPr>
          <a:lstStyle/>
          <a:p>
            <a:r>
              <a:rPr lang="zh-CN" altLang="en-US" sz="1800" b="1" dirty="0">
                <a:solidFill>
                  <a:schemeClr val="bg1"/>
                </a:solidFill>
              </a:rPr>
              <a:t>小沈</a:t>
            </a:r>
            <a:endParaRPr lang="zh-CN" altLang="en-US" dirty="0"/>
          </a:p>
        </p:txBody>
      </p:sp>
      <p:sp>
        <p:nvSpPr>
          <p:cNvPr id="20" name="文本框 19"/>
          <p:cNvSpPr txBox="1"/>
          <p:nvPr/>
        </p:nvSpPr>
        <p:spPr>
          <a:xfrm>
            <a:off x="9073792" y="1160149"/>
            <a:ext cx="1599364" cy="369332"/>
          </a:xfrm>
          <a:prstGeom prst="rect">
            <a:avLst/>
          </a:prstGeom>
          <a:noFill/>
        </p:spPr>
        <p:txBody>
          <a:bodyPr wrap="square">
            <a:spAutoFit/>
          </a:bodyPr>
          <a:lstStyle/>
          <a:p>
            <a:r>
              <a:rPr lang="zh-CN" altLang="en-US" sz="1800" b="1" dirty="0">
                <a:solidFill>
                  <a:schemeClr val="bg1"/>
                </a:solidFill>
              </a:rPr>
              <a:t>产品经理</a:t>
            </a:r>
            <a:endParaRPr lang="zh-CN" altLang="en-US" dirty="0"/>
          </a:p>
        </p:txBody>
      </p:sp>
      <p:sp>
        <p:nvSpPr>
          <p:cNvPr id="21" name="文本框 20"/>
          <p:cNvSpPr txBox="1"/>
          <p:nvPr/>
        </p:nvSpPr>
        <p:spPr>
          <a:xfrm>
            <a:off x="9073792" y="859829"/>
            <a:ext cx="668277" cy="369332"/>
          </a:xfrm>
          <a:prstGeom prst="rect">
            <a:avLst/>
          </a:prstGeom>
          <a:noFill/>
        </p:spPr>
        <p:txBody>
          <a:bodyPr wrap="square">
            <a:spAutoFit/>
          </a:bodyPr>
          <a:lstStyle/>
          <a:p>
            <a:r>
              <a:rPr lang="zh-CN" altLang="en-US" sz="1800" b="1" dirty="0">
                <a:solidFill>
                  <a:schemeClr val="bg1"/>
                </a:solidFill>
              </a:rPr>
              <a:t>小张</a:t>
            </a:r>
            <a:endParaRPr lang="zh-CN" altLang="en-US" dirty="0"/>
          </a:p>
        </p:txBody>
      </p:sp>
      <p:sp>
        <p:nvSpPr>
          <p:cNvPr id="11" name="文本框 10">
            <a:extLst>
              <a:ext uri="{FF2B5EF4-FFF2-40B4-BE49-F238E27FC236}">
                <a16:creationId xmlns:a16="http://schemas.microsoft.com/office/drawing/2014/main" id="{06032689-9224-87F6-28D5-9FD41DF38E8D}"/>
              </a:ext>
            </a:extLst>
          </p:cNvPr>
          <p:cNvSpPr txBox="1"/>
          <p:nvPr/>
        </p:nvSpPr>
        <p:spPr>
          <a:xfrm>
            <a:off x="892567" y="3216878"/>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基于</a:t>
            </a:r>
            <a:r>
              <a:rPr lang="en-US" altLang="zh-CN" b="0" i="0" dirty="0">
                <a:solidFill>
                  <a:srgbClr val="FAFAFC"/>
                </a:solidFill>
                <a:effectLst/>
                <a:latin typeface="Abadi" panose="020B0604020104020204" pitchFamily="34" charset="0"/>
              </a:rPr>
              <a:t>Ant Design</a:t>
            </a:r>
            <a:r>
              <a:rPr lang="zh-CN" altLang="en-US" dirty="0">
                <a:solidFill>
                  <a:srgbClr val="FAFAFC"/>
                </a:solidFill>
                <a:latin typeface="Abadi" panose="020B0604020104020204" pitchFamily="34" charset="0"/>
              </a:rPr>
              <a:t>进行 </a:t>
            </a:r>
            <a:r>
              <a:rPr lang="en-US" altLang="zh-CN" b="0" i="0" dirty="0">
                <a:solidFill>
                  <a:srgbClr val="FAFAFC"/>
                </a:solidFill>
                <a:effectLst/>
                <a:latin typeface="Abadi" panose="020B0604020104020204" pitchFamily="34" charset="0"/>
              </a:rPr>
              <a:t>UI </a:t>
            </a:r>
            <a:r>
              <a:rPr lang="zh-CN" altLang="en-US" b="0" i="0" dirty="0">
                <a:solidFill>
                  <a:srgbClr val="FAFAFC"/>
                </a:solidFill>
                <a:effectLst/>
                <a:latin typeface="Abadi" panose="020B0604020104020204" pitchFamily="34" charset="0"/>
              </a:rPr>
              <a:t>开发设计</a:t>
            </a:r>
          </a:p>
          <a:p>
            <a:pPr algn="l">
              <a:spcBef>
                <a:spcPts val="900"/>
              </a:spcBef>
              <a:spcAft>
                <a:spcPts val="900"/>
              </a:spcAft>
            </a:pPr>
            <a:r>
              <a:rPr lang="zh-CN" altLang="en-US" b="0" i="0" dirty="0">
                <a:solidFill>
                  <a:srgbClr val="FAFAFC"/>
                </a:solidFill>
                <a:effectLst/>
                <a:latin typeface="Abadi" panose="020B0604020104020204" pitchFamily="34" charset="0"/>
              </a:rPr>
              <a:t>实现游戏化交互等核心体验。</a:t>
            </a:r>
          </a:p>
          <a:p>
            <a:pPr algn="l">
              <a:spcBef>
                <a:spcPts val="900"/>
              </a:spcBef>
              <a:spcAft>
                <a:spcPts val="900"/>
              </a:spcAft>
            </a:pPr>
            <a:r>
              <a:rPr lang="zh-CN" altLang="en-US" b="0" i="0" dirty="0">
                <a:solidFill>
                  <a:srgbClr val="FAFAFC"/>
                </a:solidFill>
                <a:effectLst/>
                <a:latin typeface="Abadi" panose="020B0604020104020204" pitchFamily="34" charset="0"/>
              </a:rPr>
              <a:t>优化多端适配与动效反馈</a:t>
            </a:r>
          </a:p>
        </p:txBody>
      </p:sp>
      <p:sp>
        <p:nvSpPr>
          <p:cNvPr id="15" name="文本框 14">
            <a:extLst>
              <a:ext uri="{FF2B5EF4-FFF2-40B4-BE49-F238E27FC236}">
                <a16:creationId xmlns:a16="http://schemas.microsoft.com/office/drawing/2014/main" id="{BEEA3B55-C5E6-9E24-0871-A7944F0831BF}"/>
              </a:ext>
            </a:extLst>
          </p:cNvPr>
          <p:cNvSpPr txBox="1"/>
          <p:nvPr/>
        </p:nvSpPr>
        <p:spPr>
          <a:xfrm>
            <a:off x="3855454" y="4901224"/>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构建微服务模块</a:t>
            </a:r>
            <a:r>
              <a:rPr lang="zh-CN" altLang="en-US" dirty="0">
                <a:solidFill>
                  <a:srgbClr val="FAFAFC"/>
                </a:solidFill>
                <a:latin typeface="Abadi" panose="020B0604020104020204" pitchFamily="34" charset="0"/>
              </a:rPr>
              <a:t>、</a:t>
            </a:r>
            <a:r>
              <a:rPr lang="zh-CN" altLang="en-US" b="0" i="0" dirty="0">
                <a:solidFill>
                  <a:srgbClr val="FAFAFC"/>
                </a:solidFill>
                <a:effectLst/>
                <a:latin typeface="Abadi" panose="020B0604020104020204" pitchFamily="34" charset="0"/>
              </a:rPr>
              <a:t>实现数据隔离。</a:t>
            </a:r>
          </a:p>
          <a:p>
            <a:pPr algn="l">
              <a:spcBef>
                <a:spcPts val="900"/>
              </a:spcBef>
              <a:spcAft>
                <a:spcPts val="900"/>
              </a:spcAft>
            </a:pPr>
            <a:r>
              <a:rPr lang="zh-CN" altLang="en-US" b="0" i="0" dirty="0">
                <a:solidFill>
                  <a:srgbClr val="FAFAFC"/>
                </a:solidFill>
                <a:effectLst/>
                <a:latin typeface="Abadi" panose="020B0604020104020204" pitchFamily="34" charset="0"/>
              </a:rPr>
              <a:t>对接向量数据库</a:t>
            </a:r>
            <a:r>
              <a:rPr lang="zh-CN" altLang="en-US" dirty="0">
                <a:solidFill>
                  <a:srgbClr val="FAFAFC"/>
                </a:solidFill>
                <a:latin typeface="Abadi" panose="020B0604020104020204" pitchFamily="34" charset="0"/>
              </a:rPr>
              <a:t>实现</a:t>
            </a:r>
            <a:r>
              <a:rPr lang="zh-CN" altLang="en-US" b="0" i="0" dirty="0">
                <a:solidFill>
                  <a:srgbClr val="FAFAFC"/>
                </a:solidFill>
                <a:effectLst/>
                <a:latin typeface="Abadi" panose="020B0604020104020204" pitchFamily="34" charset="0"/>
              </a:rPr>
              <a:t>多智能体协作。</a:t>
            </a:r>
          </a:p>
          <a:p>
            <a:pPr algn="l">
              <a:spcBef>
                <a:spcPts val="900"/>
              </a:spcBef>
              <a:spcAft>
                <a:spcPts val="900"/>
              </a:spcAft>
            </a:pPr>
            <a:r>
              <a:rPr lang="zh-CN" altLang="en-US" b="0" i="0" dirty="0">
                <a:solidFill>
                  <a:srgbClr val="FAFAFC"/>
                </a:solidFill>
                <a:effectLst/>
                <a:latin typeface="Abadi" panose="020B0604020104020204" pitchFamily="34" charset="0"/>
              </a:rPr>
              <a:t>落实系统各类安全机制</a:t>
            </a:r>
          </a:p>
        </p:txBody>
      </p:sp>
      <p:sp>
        <p:nvSpPr>
          <p:cNvPr id="16" name="文本框 15">
            <a:extLst>
              <a:ext uri="{FF2B5EF4-FFF2-40B4-BE49-F238E27FC236}">
                <a16:creationId xmlns:a16="http://schemas.microsoft.com/office/drawing/2014/main" id="{A3DE80E5-9BBC-65FA-0578-C056A2C68DD8}"/>
              </a:ext>
            </a:extLst>
          </p:cNvPr>
          <p:cNvSpPr txBox="1"/>
          <p:nvPr/>
        </p:nvSpPr>
        <p:spPr>
          <a:xfrm>
            <a:off x="8535430" y="4080140"/>
            <a:ext cx="6250444" cy="1384995"/>
          </a:xfrm>
          <a:prstGeom prst="rect">
            <a:avLst/>
          </a:prstGeom>
          <a:noFill/>
        </p:spPr>
        <p:txBody>
          <a:bodyPr wrap="square">
            <a:spAutoFit/>
          </a:bodyPr>
          <a:lstStyle/>
          <a:p>
            <a:pPr algn="l">
              <a:spcBef>
                <a:spcPts val="900"/>
              </a:spcBef>
              <a:spcAft>
                <a:spcPts val="900"/>
              </a:spcAft>
            </a:pPr>
            <a:r>
              <a:rPr lang="zh-CN" altLang="en-US" b="0" i="0" dirty="0">
                <a:solidFill>
                  <a:srgbClr val="FAFAFC"/>
                </a:solidFill>
                <a:effectLst/>
                <a:latin typeface="Abadi" panose="020B0604020104020204" pitchFamily="34" charset="0"/>
              </a:rPr>
              <a:t>分析场景需求，定义功能边界。</a:t>
            </a:r>
          </a:p>
          <a:p>
            <a:pPr algn="l">
              <a:spcBef>
                <a:spcPts val="900"/>
              </a:spcBef>
              <a:spcAft>
                <a:spcPts val="900"/>
              </a:spcAft>
            </a:pPr>
            <a:r>
              <a:rPr lang="zh-CN" altLang="en-US" b="0" i="0" dirty="0">
                <a:solidFill>
                  <a:srgbClr val="FAFAFC"/>
                </a:solidFill>
                <a:effectLst/>
                <a:latin typeface="Abadi" panose="020B0604020104020204" pitchFamily="34" charset="0"/>
              </a:rPr>
              <a:t>编写完整功能设计文档</a:t>
            </a:r>
          </a:p>
          <a:p>
            <a:pPr algn="l">
              <a:spcBef>
                <a:spcPts val="900"/>
              </a:spcBef>
              <a:spcAft>
                <a:spcPts val="900"/>
              </a:spcAft>
            </a:pPr>
            <a:r>
              <a:rPr lang="zh-CN" altLang="en-US" b="0" i="0" dirty="0">
                <a:solidFill>
                  <a:srgbClr val="FAFAFC"/>
                </a:solidFill>
                <a:effectLst/>
                <a:latin typeface="Abadi" panose="020B0604020104020204" pitchFamily="34" charset="0"/>
              </a:rPr>
              <a:t>协调技术实现与用户体验。</a:t>
            </a:r>
          </a:p>
        </p:txBody>
      </p:sp>
      <p:pic>
        <p:nvPicPr>
          <p:cNvPr id="18" name="图片 17" descr="徽标&#10;&#10;AI 生成的内容可能不正确。">
            <a:extLst>
              <a:ext uri="{FF2B5EF4-FFF2-40B4-BE49-F238E27FC236}">
                <a16:creationId xmlns:a16="http://schemas.microsoft.com/office/drawing/2014/main" id="{973EE8B5-65FF-110C-3E72-D1F6C8404540}"/>
              </a:ext>
            </a:extLst>
          </p:cNvPr>
          <p:cNvPicPr>
            <a:picLocks noChangeAspect="1"/>
          </p:cNvPicPr>
          <p:nvPr/>
        </p:nvPicPr>
        <p:blipFill>
          <a:blip r:embed="rId7" cstate="print"/>
          <a:stretch>
            <a:fillRect/>
          </a:stretch>
        </p:blipFill>
        <p:spPr>
          <a:xfrm>
            <a:off x="200950" y="299073"/>
            <a:ext cx="576000" cy="5760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84775"/>
          </a:xfrm>
          <a:prstGeom prst="rect">
            <a:avLst/>
          </a:prstGeom>
          <a:noFill/>
        </p:spPr>
        <p:txBody>
          <a:bodyPr wrap="square" rtlCol="0">
            <a:spAutoFit/>
          </a:bodyPr>
          <a:lstStyle/>
          <a:p>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团队工作与原型演示</a:t>
            </a: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汇聚星芒，</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爝火成炬</a:t>
            </a:r>
            <a:r>
              <a:rPr lang="zh-CN" altLang="en-US" sz="2700" dirty="0">
                <a:solidFill>
                  <a:prstClr val="white"/>
                </a:solidFill>
                <a:effectLst>
                  <a:outerShdw blurRad="38100" dist="38100" dir="2700000" algn="tl" rotWithShape="0">
                    <a:srgbClr val="000000">
                      <a:alpha val="72000"/>
                    </a:srgbClr>
                  </a:outerShdw>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：谋求团队协作的</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rPr>
              <a:t>最大合力</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阿里巴巴普惠体 B" panose="00020600040101010101" pitchFamily="18" charset="-122"/>
              <a:ea typeface="阿里巴巴普惠体 B" panose="00020600040101010101" pitchFamily="18" charset="-122"/>
              <a:cs typeface="阿里巴巴普惠体 B" panose="00020600040101010101" pitchFamily="18"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徽标&#10;&#10;AI 生成的内容可能不正确。"/>
          <p:cNvPicPr>
            <a:picLocks noChangeAspect="1"/>
          </p:cNvPicPr>
          <p:nvPr/>
        </p:nvPicPr>
        <p:blipFill>
          <a:blip r:embed="rId5" cstate="print"/>
          <a:stretch>
            <a:fillRect/>
          </a:stretch>
        </p:blipFill>
        <p:spPr>
          <a:xfrm>
            <a:off x="200950" y="299073"/>
            <a:ext cx="576000" cy="576000"/>
          </a:xfrm>
          <a:prstGeom prst="rect">
            <a:avLst/>
          </a:prstGeom>
        </p:spPr>
      </p:pic>
      <p:sp>
        <p:nvSpPr>
          <p:cNvPr id="12" name="文本框 11"/>
          <p:cNvSpPr txBox="1"/>
          <p:nvPr/>
        </p:nvSpPr>
        <p:spPr>
          <a:xfrm>
            <a:off x="1114742" y="4730857"/>
            <a:ext cx="9962515" cy="830997"/>
          </a:xfrm>
          <a:prstGeom prst="rect">
            <a:avLst/>
          </a:prstGeom>
          <a:noFill/>
        </p:spPr>
        <p:txBody>
          <a:bodyPr wrap="square" rtlCol="0">
            <a:spAutoFit/>
          </a:bodyPr>
          <a:lstStyle/>
          <a:p>
            <a:r>
              <a:rPr lang="zh-CN" altLang="en-US" sz="2400" b="1" dirty="0">
                <a:solidFill>
                  <a:schemeClr val="bg1"/>
                </a:solidFill>
                <a:latin typeface="+mn-ea"/>
              </a:rPr>
              <a:t>团队依托</a:t>
            </a:r>
            <a:r>
              <a:rPr lang="en-US" altLang="zh-CN" sz="2400" b="1" dirty="0">
                <a:solidFill>
                  <a:schemeClr val="bg1"/>
                </a:solidFill>
                <a:latin typeface="+mn-ea"/>
              </a:rPr>
              <a:t>Git</a:t>
            </a:r>
            <a:r>
              <a:rPr lang="zh-CN" altLang="en-US" sz="2400" b="1" dirty="0">
                <a:solidFill>
                  <a:schemeClr val="bg1"/>
                </a:solidFill>
                <a:latin typeface="+mn-ea"/>
              </a:rPr>
              <a:t>进行代码管理，使用</a:t>
            </a:r>
            <a:r>
              <a:rPr lang="en-US" altLang="zh-CN" sz="2400" b="1" dirty="0">
                <a:solidFill>
                  <a:schemeClr val="bg1"/>
                </a:solidFill>
                <a:latin typeface="+mn-ea"/>
              </a:rPr>
              <a:t>JetBrains Code-With-Me</a:t>
            </a:r>
            <a:r>
              <a:rPr lang="zh-CN" altLang="en-US" sz="2400" b="1" dirty="0">
                <a:solidFill>
                  <a:schemeClr val="bg1"/>
                </a:solidFill>
                <a:latin typeface="+mn-ea"/>
              </a:rPr>
              <a:t>进行代码协作，</a:t>
            </a:r>
            <a:endParaRPr lang="en-US" altLang="zh-CN" sz="2400" b="1" dirty="0">
              <a:solidFill>
                <a:schemeClr val="bg1"/>
              </a:solidFill>
              <a:latin typeface="+mn-ea"/>
            </a:endParaRPr>
          </a:p>
          <a:p>
            <a:r>
              <a:rPr lang="zh-CN" altLang="en-US" sz="2400" b="1" dirty="0">
                <a:solidFill>
                  <a:schemeClr val="bg1"/>
                </a:solidFill>
                <a:latin typeface="+mn-ea"/>
              </a:rPr>
              <a:t>实现团队项目文件的</a:t>
            </a:r>
            <a:r>
              <a:rPr lang="zh-CN" altLang="en-US" sz="2400" b="1" dirty="0">
                <a:solidFill>
                  <a:schemeClr val="bg1"/>
                </a:solidFill>
                <a:latin typeface="+mn-ea"/>
                <a:sym typeface="+mn-ea"/>
              </a:rPr>
              <a:t>实时共享与项目系统</a:t>
            </a:r>
            <a:r>
              <a:rPr lang="zh-CN" altLang="en-US" sz="2400" b="1" dirty="0">
                <a:solidFill>
                  <a:schemeClr val="bg1"/>
                </a:solidFill>
                <a:latin typeface="+mn-ea"/>
              </a:rPr>
              <a:t>代码的实时协作编辑。</a:t>
            </a:r>
          </a:p>
        </p:txBody>
      </p:sp>
      <p:grpSp>
        <p:nvGrpSpPr>
          <p:cNvPr id="3" name="组合 2">
            <a:extLst>
              <a:ext uri="{FF2B5EF4-FFF2-40B4-BE49-F238E27FC236}">
                <a16:creationId xmlns:a16="http://schemas.microsoft.com/office/drawing/2014/main" id="{2EE6B23C-3D1F-24F1-C55E-2F63AFC5899B}"/>
              </a:ext>
            </a:extLst>
          </p:cNvPr>
          <p:cNvGrpSpPr/>
          <p:nvPr/>
        </p:nvGrpSpPr>
        <p:grpSpPr>
          <a:xfrm>
            <a:off x="6303951" y="1331595"/>
            <a:ext cx="4608000" cy="2880000"/>
            <a:chOff x="5768975" y="1698393"/>
            <a:chExt cx="4320000" cy="2935856"/>
          </a:xfrm>
          <a:effectLst>
            <a:glow rad="101600">
              <a:schemeClr val="accent3">
                <a:satMod val="175000"/>
                <a:alpha val="40000"/>
              </a:schemeClr>
            </a:glow>
          </a:effectLst>
        </p:grpSpPr>
        <p:pic>
          <p:nvPicPr>
            <p:cNvPr id="11" name="图片 10"/>
            <p:cNvPicPr>
              <a:picLocks/>
            </p:cNvPicPr>
            <p:nvPr/>
          </p:nvPicPr>
          <p:blipFill>
            <a:blip r:embed="rId6"/>
            <a:stretch>
              <a:fillRect/>
            </a:stretch>
          </p:blipFill>
          <p:spPr>
            <a:xfrm>
              <a:off x="5768975" y="2762249"/>
              <a:ext cx="4320000" cy="1872000"/>
            </a:xfrm>
            <a:prstGeom prst="rect">
              <a:avLst/>
            </a:prstGeom>
          </p:spPr>
        </p:pic>
        <p:pic>
          <p:nvPicPr>
            <p:cNvPr id="13" name="图片 12"/>
            <p:cNvPicPr>
              <a:picLocks/>
            </p:cNvPicPr>
            <p:nvPr/>
          </p:nvPicPr>
          <p:blipFill>
            <a:blip r:embed="rId7"/>
            <a:srcRect l="7140" t="24572" r="7071" b="39788"/>
            <a:stretch>
              <a:fillRect/>
            </a:stretch>
          </p:blipFill>
          <p:spPr>
            <a:xfrm>
              <a:off x="5768975" y="1698393"/>
              <a:ext cx="4320000" cy="1080000"/>
            </a:xfrm>
            <a:prstGeom prst="rect">
              <a:avLst/>
            </a:prstGeom>
          </p:spPr>
        </p:pic>
      </p:grpSp>
      <p:grpSp>
        <p:nvGrpSpPr>
          <p:cNvPr id="17" name="组合 16">
            <a:extLst>
              <a:ext uri="{FF2B5EF4-FFF2-40B4-BE49-F238E27FC236}">
                <a16:creationId xmlns:a16="http://schemas.microsoft.com/office/drawing/2014/main" id="{86A89D68-7A09-783B-F65B-7DB6A6E58C3F}"/>
              </a:ext>
            </a:extLst>
          </p:cNvPr>
          <p:cNvGrpSpPr/>
          <p:nvPr/>
        </p:nvGrpSpPr>
        <p:grpSpPr>
          <a:xfrm>
            <a:off x="1130300" y="1331595"/>
            <a:ext cx="4608000" cy="2880000"/>
            <a:chOff x="1065164" y="1331595"/>
            <a:chExt cx="4320154" cy="2729190"/>
          </a:xfrm>
          <a:effectLst>
            <a:glow rad="101600">
              <a:schemeClr val="accent3">
                <a:satMod val="175000"/>
                <a:alpha val="40000"/>
              </a:schemeClr>
            </a:glow>
          </a:effectLst>
        </p:grpSpPr>
        <p:pic>
          <p:nvPicPr>
            <p:cNvPr id="14" name="图片 13">
              <a:extLst>
                <a:ext uri="{FF2B5EF4-FFF2-40B4-BE49-F238E27FC236}">
                  <a16:creationId xmlns:a16="http://schemas.microsoft.com/office/drawing/2014/main" id="{D15A9F0A-6B8D-131C-8F9C-E7780F3BC107}"/>
                </a:ext>
              </a:extLst>
            </p:cNvPr>
            <p:cNvPicPr>
              <a:picLocks noChangeAspect="1"/>
            </p:cNvPicPr>
            <p:nvPr/>
          </p:nvPicPr>
          <p:blipFill>
            <a:blip r:embed="rId8"/>
            <a:stretch>
              <a:fillRect/>
            </a:stretch>
          </p:blipFill>
          <p:spPr>
            <a:xfrm>
              <a:off x="1065318" y="1331595"/>
              <a:ext cx="4320000" cy="2509203"/>
            </a:xfrm>
            <a:prstGeom prst="rect">
              <a:avLst/>
            </a:prstGeom>
          </p:spPr>
        </p:pic>
        <p:pic>
          <p:nvPicPr>
            <p:cNvPr id="16" name="图片 15">
              <a:extLst>
                <a:ext uri="{FF2B5EF4-FFF2-40B4-BE49-F238E27FC236}">
                  <a16:creationId xmlns:a16="http://schemas.microsoft.com/office/drawing/2014/main" id="{100CA7A0-7FD2-3FFA-3FFC-873CF4962AC6}"/>
                </a:ext>
              </a:extLst>
            </p:cNvPr>
            <p:cNvPicPr>
              <a:picLocks noChangeAspect="1"/>
            </p:cNvPicPr>
            <p:nvPr/>
          </p:nvPicPr>
          <p:blipFill>
            <a:blip r:embed="rId9"/>
            <a:stretch>
              <a:fillRect/>
            </a:stretch>
          </p:blipFill>
          <p:spPr>
            <a:xfrm>
              <a:off x="1065164" y="3840798"/>
              <a:ext cx="4320000" cy="219987"/>
            </a:xfrm>
            <a:prstGeom prst="rect">
              <a:avLst/>
            </a:prstGeom>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000" y="-4011"/>
            <a:ext cx="12204000" cy="6870796"/>
            <a:chOff x="-6000" y="-4011"/>
            <a:chExt cx="12204000" cy="6870796"/>
          </a:xfrm>
        </p:grpSpPr>
        <p:pic>
          <p:nvPicPr>
            <p:cNvPr id="5" name="图片 4" descr="图片1"/>
            <p:cNvPicPr>
              <a:picLocks noChangeAspect="1"/>
            </p:cNvPicPr>
            <p:nvPr/>
          </p:nvPicPr>
          <p:blipFill>
            <a:blip r:embed="rId3"/>
            <a:srcRect l="76" b="135"/>
            <a:stretch>
              <a:fillRect/>
            </a:stretch>
          </p:blipFill>
          <p:spPr>
            <a:xfrm>
              <a:off x="-6000" y="-4011"/>
              <a:ext cx="12204000" cy="6866021"/>
            </a:xfrm>
            <a:prstGeom prst="rect">
              <a:avLst/>
            </a:prstGeom>
          </p:spPr>
        </p:pic>
        <p:sp>
          <p:nvSpPr>
            <p:cNvPr id="161" name="矩形 160"/>
            <p:cNvSpPr/>
            <p:nvPr/>
          </p:nvSpPr>
          <p:spPr>
            <a:xfrm>
              <a:off x="-6000" y="5185"/>
              <a:ext cx="12204000" cy="6861600"/>
            </a:xfrm>
            <a:prstGeom prst="rect">
              <a:avLst/>
            </a:prstGeom>
            <a:gradFill>
              <a:gsLst>
                <a:gs pos="80000">
                  <a:srgbClr val="030628">
                    <a:alpha val="50000"/>
                  </a:srgbClr>
                </a:gs>
                <a:gs pos="0">
                  <a:srgbClr val="030628">
                    <a:alpha val="50000"/>
                  </a:srgbClr>
                </a:gs>
                <a:gs pos="100000">
                  <a:srgbClr val="030628">
                    <a:alpha val="50000"/>
                  </a:srgb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6" name="组合 5"/>
          <p:cNvGrpSpPr/>
          <p:nvPr/>
        </p:nvGrpSpPr>
        <p:grpSpPr>
          <a:xfrm>
            <a:off x="5808345" y="1487170"/>
            <a:ext cx="5942330" cy="4433570"/>
            <a:chOff x="8461" y="2113"/>
            <a:chExt cx="9775" cy="7315"/>
          </a:xfrm>
        </p:grpSpPr>
        <p:pic>
          <p:nvPicPr>
            <p:cNvPr id="162" name="图片 161" descr="1"/>
            <p:cNvPicPr>
              <a:picLocks noChangeAspect="1"/>
            </p:cNvPicPr>
            <p:nvPr/>
          </p:nvPicPr>
          <p:blipFill>
            <a:blip r:embed="rId4"/>
            <a:srcRect/>
            <a:stretch>
              <a:fillRect/>
            </a:stretch>
          </p:blipFill>
          <p:spPr>
            <a:xfrm>
              <a:off x="10439" y="2113"/>
              <a:ext cx="7797" cy="7315"/>
            </a:xfrm>
            <a:custGeom>
              <a:avLst/>
              <a:gdLst/>
              <a:ahLst/>
              <a:cxnLst>
                <a:cxn ang="3">
                  <a:pos x="hc" y="t"/>
                </a:cxn>
                <a:cxn ang="cd2">
                  <a:pos x="l" y="vc"/>
                </a:cxn>
                <a:cxn ang="cd4">
                  <a:pos x="hc" y="b"/>
                </a:cxn>
                <a:cxn ang="0">
                  <a:pos x="r" y="vc"/>
                </a:cxn>
              </a:cxnLst>
              <a:rect l="l" t="t" r="r" b="b"/>
              <a:pathLst>
                <a:path w="7998" h="7503">
                  <a:moveTo>
                    <a:pt x="6932" y="5016"/>
                  </a:moveTo>
                  <a:lnTo>
                    <a:pt x="6794" y="7297"/>
                  </a:lnTo>
                  <a:lnTo>
                    <a:pt x="7798" y="6373"/>
                  </a:lnTo>
                  <a:lnTo>
                    <a:pt x="6932" y="5016"/>
                  </a:lnTo>
                  <a:close/>
                  <a:moveTo>
                    <a:pt x="0" y="0"/>
                  </a:moveTo>
                  <a:lnTo>
                    <a:pt x="7998" y="0"/>
                  </a:lnTo>
                  <a:lnTo>
                    <a:pt x="7998" y="7503"/>
                  </a:lnTo>
                  <a:lnTo>
                    <a:pt x="0" y="7503"/>
                  </a:lnTo>
                  <a:lnTo>
                    <a:pt x="0" y="0"/>
                  </a:lnTo>
                  <a:close/>
                </a:path>
              </a:pathLst>
            </a:custGeom>
          </p:spPr>
        </p:pic>
        <p:pic>
          <p:nvPicPr>
            <p:cNvPr id="165" name="图片 164" descr="2"/>
            <p:cNvPicPr>
              <a:picLocks noChangeAspect="1"/>
            </p:cNvPicPr>
            <p:nvPr/>
          </p:nvPicPr>
          <p:blipFill>
            <a:blip r:embed="rId5"/>
            <a:srcRect/>
            <a:stretch>
              <a:fillRect/>
            </a:stretch>
          </p:blipFill>
          <p:spPr>
            <a:xfrm>
              <a:off x="8461" y="3714"/>
              <a:ext cx="4896" cy="4895"/>
            </a:xfrm>
            <a:prstGeom prst="rect">
              <a:avLst/>
            </a:prstGeom>
          </p:spPr>
        </p:pic>
      </p:grpSp>
      <p:sp>
        <p:nvSpPr>
          <p:cNvPr id="133" name="文本框 132"/>
          <p:cNvSpPr txBox="1"/>
          <p:nvPr/>
        </p:nvSpPr>
        <p:spPr>
          <a:xfrm>
            <a:off x="747395" y="2985770"/>
            <a:ext cx="7378865" cy="831215"/>
          </a:xfrm>
          <a:prstGeom prst="rect">
            <a:avLst/>
          </a:prstGeom>
          <a:noFill/>
          <a:effectLst>
            <a:outerShdw blurRad="63500" sx="102000" sy="102000" algn="ctr" rotWithShape="0">
              <a:srgbClr val="33DDF8">
                <a:alpha val="40000"/>
              </a:srgbClr>
            </a:outerShdw>
          </a:effectLst>
        </p:spPr>
        <p:txBody>
          <a:bodyPr wrap="square" rtlCol="0">
            <a:spAutoFit/>
          </a:bodyPr>
          <a:lstStyle/>
          <a:p>
            <a:r>
              <a:rPr lang="zh-CN" altLang="en-US" sz="48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rPr>
              <a:t>承蒙关照，感谢聆听</a:t>
            </a:r>
            <a:endParaRPr lang="en-US" altLang="zh-CN" sz="4800" dirty="0">
              <a:ln>
                <a:noFill/>
              </a:ln>
              <a:solidFill>
                <a:schemeClr val="bg1"/>
              </a:solidFill>
              <a:effectLst>
                <a:outerShdw blurRad="127000" sx="101500" sy="101500" algn="ctr" rotWithShape="0">
                  <a:srgbClr val="33DDF8">
                    <a:alpha val="40000"/>
                  </a:srgbClr>
                </a:outerShdw>
              </a:effectLst>
              <a:latin typeface="汉仪雅酷黑W" panose="00020600040101010101" charset="-122"/>
              <a:ea typeface="汉仪雅酷黑W" panose="00020600040101010101" charset="-122"/>
              <a:cs typeface="汉仪雅酷黑W" panose="00020600040101010101" charset="-122"/>
            </a:endParaRPr>
          </a:p>
        </p:txBody>
      </p:sp>
      <p:sp>
        <p:nvSpPr>
          <p:cNvPr id="135" name="文本框 134"/>
          <p:cNvSpPr txBox="1"/>
          <p:nvPr/>
        </p:nvSpPr>
        <p:spPr>
          <a:xfrm>
            <a:off x="1595876" y="3966161"/>
            <a:ext cx="3699530" cy="461665"/>
          </a:xfrm>
          <a:prstGeom prst="rect">
            <a:avLst/>
          </a:prstGeom>
          <a:noFill/>
        </p:spPr>
        <p:txBody>
          <a:bodyPr wrap="square" rtlCol="0">
            <a:spAutoFit/>
          </a:bodyPr>
          <a:lstStyle/>
          <a:p>
            <a:r>
              <a:rPr lang="zh-CN" altLang="en-US" sz="2400" b="1" dirty="0">
                <a:solidFill>
                  <a:schemeClr val="bg1"/>
                </a:solidFill>
                <a:latin typeface="汉仪正圆 55简" panose="00020600040101010101" charset="-122"/>
                <a:ea typeface="汉仪正圆 55简" panose="00020600040101010101" charset="-122"/>
                <a:cs typeface="汉仪正圆 55简" panose="00020600040101010101" charset="-122"/>
              </a:rPr>
              <a:t>声像科技 </a:t>
            </a:r>
            <a:r>
              <a:rPr lang="en-US" altLang="zh-CN" sz="2400" b="1" dirty="0">
                <a:solidFill>
                  <a:schemeClr val="bg1"/>
                </a:solidFill>
                <a:latin typeface="汉仪正圆 55简" panose="00020600040101010101" charset="-122"/>
                <a:ea typeface="汉仪正圆 55简" panose="00020600040101010101" charset="-122"/>
                <a:cs typeface="汉仪正圆 55简" panose="00020600040101010101" charset="-122"/>
              </a:rPr>
              <a:t>- </a:t>
            </a:r>
            <a:r>
              <a:rPr lang="en-US" altLang="zh-CN" sz="2400" b="1" dirty="0" err="1">
                <a:solidFill>
                  <a:schemeClr val="bg1"/>
                </a:solidFill>
                <a:latin typeface="汉仪正圆 55简" panose="00020600040101010101" charset="-122"/>
                <a:ea typeface="汉仪正圆 55简" panose="00020600040101010101" charset="-122"/>
                <a:cs typeface="汉仪正圆 55简" panose="00020600040101010101" charset="-122"/>
              </a:rPr>
              <a:t>SoundTech</a:t>
            </a:r>
            <a:endParaRPr lang="zh-CN" altLang="en-US" sz="2400" b="1" dirty="0">
              <a:solidFill>
                <a:schemeClr val="bg1"/>
              </a:solidFill>
              <a:latin typeface="汉仪正圆 55简" panose="00020600040101010101" charset="-122"/>
              <a:ea typeface="汉仪正圆 55简" panose="00020600040101010101" charset="-122"/>
              <a:cs typeface="汉仪正圆 55简" panose="00020600040101010101" charset="-122"/>
            </a:endParaRPr>
          </a:p>
        </p:txBody>
      </p:sp>
      <p:pic>
        <p:nvPicPr>
          <p:cNvPr id="3" name="图片 2" descr="徽标&#10;&#10;AI 生成的内容可能不正确。"/>
          <p:cNvPicPr>
            <a:picLocks noChangeAspect="1"/>
          </p:cNvPicPr>
          <p:nvPr/>
        </p:nvPicPr>
        <p:blipFill>
          <a:blip r:embed="rId6" cstate="print"/>
          <a:stretch>
            <a:fillRect/>
          </a:stretch>
        </p:blipFill>
        <p:spPr>
          <a:xfrm>
            <a:off x="826687" y="3883769"/>
            <a:ext cx="576000" cy="576000"/>
          </a:xfrm>
          <a:prstGeom prst="rect">
            <a:avLst/>
          </a:prstGeom>
        </p:spPr>
      </p:pic>
      <p:sp>
        <p:nvSpPr>
          <p:cNvPr id="4" name="文本框 3"/>
          <p:cNvSpPr txBox="1"/>
          <p:nvPr/>
        </p:nvSpPr>
        <p:spPr>
          <a:xfrm>
            <a:off x="561326" y="2374929"/>
            <a:ext cx="6035569" cy="461665"/>
          </a:xfrm>
          <a:prstGeom prst="rect">
            <a:avLst/>
          </a:prstGeom>
          <a:noFill/>
        </p:spPr>
        <p:txBody>
          <a:bodyPr wrap="square" rtlCol="0">
            <a:spAutoFit/>
          </a:bodyPr>
          <a:lstStyle/>
          <a:p>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【A02】AI</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智能</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学习搭子</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r>
              <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数字马力</a:t>
            </a:r>
            <a:r>
              <a:rPr lang="en-US" altLang="zh-CN"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rPr>
              <a:t>】</a:t>
            </a:r>
            <a:endParaRPr lang="zh-CN" altLang="en-US" sz="2400" b="1" dirty="0">
              <a:ln w="0"/>
              <a:solidFill>
                <a:schemeClr val="accent1"/>
              </a:solidFill>
              <a:effectLst>
                <a:outerShdw blurRad="38100" dist="25400" dir="5400000" algn="ctr" rotWithShape="0">
                  <a:srgbClr val="6E747A">
                    <a:alpha val="43000"/>
                  </a:srgbClr>
                </a:outerShdw>
                <a:reflection blurRad="6350" stA="50000" endA="300" endPos="50000" dist="60007" dir="5400000" sy="-100000" algn="bl" rotWithShape="0"/>
              </a:effectLst>
              <a:latin typeface="汉仪正圆 55简" panose="00020600040101010101" charset="-122"/>
              <a:ea typeface="汉仪正圆 55简" panose="00020600040101010101" charset="-122"/>
              <a:cs typeface="汉仪正圆 55简" panose="00020600040101010101"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24"/>
          <a:srcRect/>
          <a:stretch>
            <a:fillRect/>
          </a:stretch>
        </p:blipFill>
        <p:spPr>
          <a:xfrm>
            <a:off x="-6000" y="-1270"/>
            <a:ext cx="12204000" cy="6860540"/>
          </a:xfrm>
          <a:prstGeom prst="rect">
            <a:avLst/>
          </a:prstGeom>
        </p:spPr>
      </p:pic>
      <p:sp>
        <p:nvSpPr>
          <p:cNvPr id="161" name="矩形 160"/>
          <p:cNvSpPr/>
          <p:nvPr/>
        </p:nvSpPr>
        <p:spPr>
          <a:xfrm>
            <a:off x="-6000" y="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54000"/>
            <a:ext cx="4779645" cy="584775"/>
          </a:xfrm>
          <a:prstGeom prst="rect">
            <a:avLst/>
          </a:prstGeom>
          <a:noFill/>
        </p:spPr>
        <p:txBody>
          <a:bodyPr wrap="square" rtlCol="0">
            <a:spAutoFit/>
          </a:bodyPr>
          <a:lstStyle/>
          <a:p>
            <a:pPr algn="l"/>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项目目标与问题分析</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7" name="圆角矩形 6"/>
          <p:cNvSpPr/>
          <p:nvPr>
            <p:custDataLst>
              <p:tags r:id="rId1"/>
            </p:custDataLst>
          </p:nvPr>
        </p:nvSpPr>
        <p:spPr>
          <a:xfrm>
            <a:off x="2689962" y="951170"/>
            <a:ext cx="8640000" cy="162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12" name="组合 11"/>
          <p:cNvGrpSpPr/>
          <p:nvPr>
            <p:custDataLst>
              <p:tags r:id="rId2"/>
            </p:custDataLst>
          </p:nvPr>
        </p:nvGrpSpPr>
        <p:grpSpPr>
          <a:xfrm rot="-5400000">
            <a:off x="3012228" y="1223399"/>
            <a:ext cx="791845" cy="1031240"/>
            <a:chOff x="3427" y="3370"/>
            <a:chExt cx="1247" cy="1624"/>
          </a:xfrm>
        </p:grpSpPr>
        <p:sp>
          <p:nvSpPr>
            <p:cNvPr id="8" name="椭圆 7"/>
            <p:cNvSpPr/>
            <p:nvPr>
              <p:custDataLst>
                <p:tags r:id="rId20"/>
              </p:custDataLst>
            </p:nvPr>
          </p:nvSpPr>
          <p:spPr>
            <a:xfrm>
              <a:off x="3427" y="3370"/>
              <a:ext cx="1247" cy="1247"/>
            </a:xfrm>
            <a:prstGeom prst="ellipse">
              <a:avLst/>
            </a:prstGeom>
            <a:gradFill>
              <a:gsLst>
                <a:gs pos="65000">
                  <a:srgbClr val="2BB6CD"/>
                </a:gs>
                <a:gs pos="100000">
                  <a:srgbClr val="365CD6"/>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1" name="等腰三角形 10"/>
            <p:cNvSpPr/>
            <p:nvPr>
              <p:custDataLst>
                <p:tags r:id="rId21"/>
              </p:custDataLst>
            </p:nvPr>
          </p:nvSpPr>
          <p:spPr>
            <a:xfrm flipV="1">
              <a:off x="3850" y="4701"/>
              <a:ext cx="399" cy="293"/>
            </a:xfrm>
            <a:prstGeom prst="triangle">
              <a:avLst/>
            </a:prstGeom>
            <a:gradFill>
              <a:gsLst>
                <a:gs pos="100000">
                  <a:srgbClr val="365CD6"/>
                </a:gs>
                <a:gs pos="65000">
                  <a:srgbClr val="2BB6CD"/>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17" name="圆角矩形 16"/>
          <p:cNvSpPr/>
          <p:nvPr>
            <p:custDataLst>
              <p:tags r:id="rId3"/>
            </p:custDataLst>
          </p:nvPr>
        </p:nvSpPr>
        <p:spPr>
          <a:xfrm>
            <a:off x="2649220" y="2824047"/>
            <a:ext cx="8640000" cy="1620000"/>
          </a:xfrm>
          <a:prstGeom prst="roundRect">
            <a:avLst>
              <a:gd name="adj" fmla="val 2782"/>
            </a:avLst>
          </a:prstGeom>
          <a:gradFill>
            <a:gsLst>
              <a:gs pos="100000">
                <a:srgbClr val="3D6AFD"/>
              </a:gs>
              <a:gs pos="0">
                <a:srgbClr val="3D6AFD"/>
              </a:gs>
              <a:gs pos="65000">
                <a:srgbClr val="2BB6CD">
                  <a:alpha val="85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sp>
        <p:nvSpPr>
          <p:cNvPr id="22" name="文本框 21"/>
          <p:cNvSpPr txBox="1"/>
          <p:nvPr>
            <p:custDataLst>
              <p:tags r:id="rId4"/>
            </p:custDataLst>
          </p:nvPr>
        </p:nvSpPr>
        <p:spPr>
          <a:xfrm>
            <a:off x="3923540" y="1438185"/>
            <a:ext cx="7347900" cy="1794510"/>
          </a:xfrm>
          <a:prstGeom prst="rect">
            <a:avLst/>
          </a:prstGeom>
          <a:noFill/>
        </p:spPr>
        <p:txBody>
          <a:bodyPr wrap="square" rtlCol="0">
            <a:spAutoFit/>
          </a:bodyPr>
          <a:lstStyle/>
          <a:p>
            <a:pPr algn="l">
              <a:spcBef>
                <a:spcPts val="200"/>
              </a:spcBef>
              <a:spcAft>
                <a:spcPts val="200"/>
              </a:spcAft>
            </a:pP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本项目旨在构建一个以</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AI</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为核心的新一代智能学习伴侣。它通过构建个人知识图谱实现</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千人千面</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的个性化学习规划，并利用</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3D</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数字人技术提供</a:t>
            </a:r>
            <a:r>
              <a:rPr lang="en-US" altLang="zh-CN"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24</a:t>
            </a:r>
            <a:r>
              <a:rPr lang="zh-CN" altLang="en-US" sz="17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小时沉浸式伴学与情感支持。同时，结合游戏化机制与客制化评估系统，激发学习动力，精准提升从学业到就业的全周期学习成效。</a:t>
            </a:r>
          </a:p>
          <a:p>
            <a:pPr algn="l">
              <a:spcBef>
                <a:spcPts val="200"/>
              </a:spcBef>
              <a:spcAft>
                <a:spcPts val="200"/>
              </a:spcAft>
            </a:pPr>
            <a:endPar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gn="l">
              <a:spcBef>
                <a:spcPts val="200"/>
              </a:spcBef>
              <a:spcAft>
                <a:spcPts val="200"/>
              </a:spcAft>
            </a:pPr>
            <a:endParaRPr lang="en-US" altLang="zh-CN"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3" name="文本框 12"/>
          <p:cNvSpPr txBox="1"/>
          <p:nvPr>
            <p:custDataLst>
              <p:tags r:id="rId5"/>
            </p:custDataLst>
          </p:nvPr>
        </p:nvSpPr>
        <p:spPr>
          <a:xfrm>
            <a:off x="3923771" y="1133385"/>
            <a:ext cx="1712852" cy="400110"/>
          </a:xfrm>
          <a:prstGeom prst="rect">
            <a:avLst/>
          </a:prstGeom>
          <a:noFill/>
        </p:spPr>
        <p:txBody>
          <a:bodyPr wrap="square" rtlCol="0">
            <a:spAutoFit/>
          </a:bodyPr>
          <a:lstStyle/>
          <a:p>
            <a:r>
              <a:rPr lang="zh-CN" altLang="en-US" sz="20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项目核心目标</a:t>
            </a:r>
          </a:p>
        </p:txBody>
      </p:sp>
      <p:grpSp>
        <p:nvGrpSpPr>
          <p:cNvPr id="18" name="组合 17"/>
          <p:cNvGrpSpPr/>
          <p:nvPr>
            <p:custDataLst>
              <p:tags r:id="rId6"/>
            </p:custDataLst>
          </p:nvPr>
        </p:nvGrpSpPr>
        <p:grpSpPr>
          <a:xfrm rot="-5400000">
            <a:off x="3029778" y="3113273"/>
            <a:ext cx="791845" cy="1031240"/>
            <a:chOff x="3427" y="3370"/>
            <a:chExt cx="1247" cy="1624"/>
          </a:xfrm>
        </p:grpSpPr>
        <p:sp>
          <p:nvSpPr>
            <p:cNvPr id="20" name="椭圆 19"/>
            <p:cNvSpPr/>
            <p:nvPr>
              <p:custDataLst>
                <p:tags r:id="rId18"/>
              </p:custDataLst>
            </p:nvPr>
          </p:nvSpPr>
          <p:spPr>
            <a:xfrm>
              <a:off x="3427" y="3370"/>
              <a:ext cx="1247" cy="124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3" name="等腰三角形 22"/>
            <p:cNvSpPr/>
            <p:nvPr>
              <p:custDataLst>
                <p:tags r:id="rId19"/>
              </p:custDataLst>
            </p:nvPr>
          </p:nvSpPr>
          <p:spPr>
            <a:xfrm flipV="1">
              <a:off x="3850" y="4701"/>
              <a:ext cx="399" cy="293"/>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41" name="圆角矩形 40"/>
          <p:cNvSpPr/>
          <p:nvPr>
            <p:custDataLst>
              <p:tags r:id="rId7"/>
            </p:custDataLst>
          </p:nvPr>
        </p:nvSpPr>
        <p:spPr>
          <a:xfrm>
            <a:off x="2649220" y="4696893"/>
            <a:ext cx="8640000" cy="162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nvGrpSpPr>
          <p:cNvPr id="43" name="组合 42"/>
          <p:cNvGrpSpPr/>
          <p:nvPr>
            <p:custDataLst>
              <p:tags r:id="rId8"/>
            </p:custDataLst>
          </p:nvPr>
        </p:nvGrpSpPr>
        <p:grpSpPr>
          <a:xfrm rot="-5400000">
            <a:off x="2977513" y="5093171"/>
            <a:ext cx="791845" cy="1031240"/>
            <a:chOff x="3427" y="3370"/>
            <a:chExt cx="1247" cy="1624"/>
          </a:xfrm>
        </p:grpSpPr>
        <p:sp>
          <p:nvSpPr>
            <p:cNvPr id="44" name="椭圆 43"/>
            <p:cNvSpPr/>
            <p:nvPr>
              <p:custDataLst>
                <p:tags r:id="rId16"/>
              </p:custDataLst>
            </p:nvPr>
          </p:nvSpPr>
          <p:spPr>
            <a:xfrm>
              <a:off x="3427" y="3370"/>
              <a:ext cx="1247" cy="1247"/>
            </a:xfrm>
            <a:prstGeom prst="ellipse">
              <a:avLst/>
            </a:prstGeom>
            <a:gradFill>
              <a:gsLst>
                <a:gs pos="65000">
                  <a:srgbClr val="2BB6CD"/>
                </a:gs>
                <a:gs pos="100000">
                  <a:srgbClr val="365CD6"/>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45" name="等腰三角形 44"/>
            <p:cNvSpPr/>
            <p:nvPr>
              <p:custDataLst>
                <p:tags r:id="rId17"/>
              </p:custDataLst>
            </p:nvPr>
          </p:nvSpPr>
          <p:spPr>
            <a:xfrm flipV="1">
              <a:off x="3850" y="4701"/>
              <a:ext cx="399" cy="293"/>
            </a:xfrm>
            <a:prstGeom prst="triangle">
              <a:avLst/>
            </a:prstGeom>
            <a:gradFill>
              <a:gsLst>
                <a:gs pos="100000">
                  <a:srgbClr val="365CD6"/>
                </a:gs>
                <a:gs pos="65000">
                  <a:srgbClr val="2BB6CD"/>
                </a:gs>
                <a:gs pos="0">
                  <a:srgbClr val="365CD6"/>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37" name="文本框 36"/>
          <p:cNvSpPr txBox="1"/>
          <p:nvPr>
            <p:custDataLst>
              <p:tags r:id="rId9"/>
            </p:custDataLst>
          </p:nvPr>
        </p:nvSpPr>
        <p:spPr>
          <a:xfrm>
            <a:off x="3923771" y="2978555"/>
            <a:ext cx="2281086" cy="400110"/>
          </a:xfrm>
          <a:prstGeom prst="rect">
            <a:avLst/>
          </a:prstGeom>
          <a:noFill/>
        </p:spPr>
        <p:txBody>
          <a:bodyPr wrap="square" rtlCol="0">
            <a:spAutoFit/>
          </a:bodyPr>
          <a:lstStyle/>
          <a:p>
            <a:r>
              <a:rPr lang="zh-CN" altLang="en-US" sz="2000" dirty="0">
                <a:solidFill>
                  <a:schemeClr val="bg1"/>
                </a:solidFill>
                <a:latin typeface="汉仪雅酷黑W" panose="00020600040101010101" charset="-122"/>
                <a:ea typeface="汉仪雅酷黑W" panose="00020600040101010101" charset="-122"/>
              </a:rPr>
              <a:t>项目基本功能目标</a:t>
            </a:r>
          </a:p>
        </p:txBody>
      </p:sp>
      <p:sp>
        <p:nvSpPr>
          <p:cNvPr id="38" name="文本框 37"/>
          <p:cNvSpPr txBox="1"/>
          <p:nvPr>
            <p:custDataLst>
              <p:tags r:id="rId10"/>
            </p:custDataLst>
          </p:nvPr>
        </p:nvSpPr>
        <p:spPr>
          <a:xfrm>
            <a:off x="3941320" y="4880575"/>
            <a:ext cx="2067594" cy="400110"/>
          </a:xfrm>
          <a:prstGeom prst="rect">
            <a:avLst/>
          </a:prstGeom>
          <a:noFill/>
        </p:spPr>
        <p:txBody>
          <a:bodyPr wrap="square" rtlCol="0">
            <a:spAutoFit/>
          </a:bodyPr>
          <a:lstStyle/>
          <a:p>
            <a:r>
              <a:rPr lang="zh-CN" altLang="en-US" sz="2000" dirty="0">
                <a:gradFill>
                  <a:gsLst>
                    <a:gs pos="100000">
                      <a:srgbClr val="3D6AFD"/>
                    </a:gs>
                    <a:gs pos="65000">
                      <a:srgbClr val="33DDF8"/>
                    </a:gs>
                    <a:gs pos="0">
                      <a:srgbClr val="3D6AFD"/>
                    </a:gs>
                  </a:gsLst>
                  <a:lin ang="18900000"/>
                  <a:tileRect l="-100000" b="-100000"/>
                </a:gradFill>
                <a:latin typeface="汉仪雅酷黑W" panose="00020600040101010101" charset="-122"/>
                <a:ea typeface="汉仪雅酷黑W" panose="00020600040101010101" charset="-122"/>
              </a:rPr>
              <a:t>项目需求与分析</a:t>
            </a:r>
          </a:p>
        </p:txBody>
      </p:sp>
      <p:sp>
        <p:nvSpPr>
          <p:cNvPr id="6" name="弧形 5"/>
          <p:cNvSpPr/>
          <p:nvPr/>
        </p:nvSpPr>
        <p:spPr>
          <a:xfrm rot="-5400000">
            <a:off x="725086" y="3274179"/>
            <a:ext cx="3822598" cy="854130"/>
          </a:xfrm>
          <a:prstGeom prst="arc">
            <a:avLst>
              <a:gd name="adj1" fmla="val 10828685"/>
              <a:gd name="adj2" fmla="val 123091"/>
            </a:avLst>
          </a:prstGeom>
          <a:ln w="57150"/>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 name="组合 18"/>
          <p:cNvGrpSpPr/>
          <p:nvPr/>
        </p:nvGrpSpPr>
        <p:grpSpPr>
          <a:xfrm>
            <a:off x="406873" y="2288575"/>
            <a:ext cx="2160000" cy="2592000"/>
            <a:chOff x="983614" y="2015190"/>
            <a:chExt cx="2520000" cy="3138770"/>
          </a:xfrm>
        </p:grpSpPr>
        <p:sp>
          <p:nvSpPr>
            <p:cNvPr id="27" name="椭圆 26"/>
            <p:cNvSpPr/>
            <p:nvPr/>
          </p:nvSpPr>
          <p:spPr>
            <a:xfrm>
              <a:off x="1523219" y="4820533"/>
              <a:ext cx="1456055" cy="268605"/>
            </a:xfrm>
            <a:prstGeom prst="ellipse">
              <a:avLst/>
            </a:prstGeom>
            <a:gradFill>
              <a:gsLst>
                <a:gs pos="100000">
                  <a:srgbClr val="3D6AFD">
                    <a:alpha val="0"/>
                  </a:srgbClr>
                </a:gs>
                <a:gs pos="50000">
                  <a:srgbClr val="2BB6CD">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15" name="图片 14" descr="/Users/weiqingqing/Desktop/图片3.png图片3"/>
            <p:cNvPicPr>
              <a:picLocks noChangeAspect="1"/>
            </p:cNvPicPr>
            <p:nvPr/>
          </p:nvPicPr>
          <p:blipFill>
            <a:blip r:embed="rId25"/>
            <a:srcRect/>
            <a:stretch>
              <a:fillRect/>
            </a:stretch>
          </p:blipFill>
          <p:spPr>
            <a:xfrm>
              <a:off x="983614" y="2015190"/>
              <a:ext cx="2520000" cy="3138770"/>
            </a:xfrm>
            <a:prstGeom prst="rect">
              <a:avLst/>
            </a:prstGeom>
          </p:spPr>
        </p:pic>
      </p:grpSp>
      <p:sp>
        <p:nvSpPr>
          <p:cNvPr id="9" name="文本框 8"/>
          <p:cNvSpPr txBox="1"/>
          <p:nvPr>
            <p:custDataLst>
              <p:tags r:id="rId11"/>
            </p:custDataLst>
          </p:nvPr>
        </p:nvSpPr>
        <p:spPr>
          <a:xfrm>
            <a:off x="3888740" y="5192395"/>
            <a:ext cx="7589520" cy="1198880"/>
          </a:xfrm>
          <a:prstGeom prst="rect">
            <a:avLst/>
          </a:prstGeom>
          <a:noFill/>
        </p:spPr>
        <p:txBody>
          <a:bodyPr wrap="square" rtlCol="0">
            <a:spAutoFit/>
          </a:bodyPr>
          <a:lstStyle/>
          <a:p>
            <a:pPr algn="l">
              <a:spcBef>
                <a:spcPts val="200"/>
              </a:spcBef>
              <a:spcAft>
                <a:spcPts val="200"/>
              </a:spcAft>
            </a:pPr>
            <a:r>
              <a:rPr lang="zh-CN" altLang="en-US"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本项目针对教育领域个性化缺失、学习孤独及评估单一等痛点，集成知识图谱、数字人和多智能体技术，构建智能学习系统。通过动态内容推荐、</a:t>
            </a:r>
            <a:r>
              <a:rPr lang="en-US" altLang="zh-CN"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3D</a:t>
            </a:r>
            <a:r>
              <a:rPr lang="zh-CN" altLang="en-US" b="0" i="0" dirty="0">
                <a:solidFill>
                  <a:srgbClr val="FAFAFC"/>
                </a:solidFill>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rPr>
              <a:t>伴学交互及游戏化评估，实现个性化学习与情感支持，并分阶段赋能学业至就业全周期，打造高效沉浸的教育解决方案。</a:t>
            </a:r>
          </a:p>
        </p:txBody>
      </p:sp>
      <p:pic>
        <p:nvPicPr>
          <p:cNvPr id="14" name="图片 13" descr="徽标&#10;&#10;AI 生成的内容可能不正确。"/>
          <p:cNvPicPr>
            <a:picLocks noChangeAspect="1"/>
          </p:cNvPicPr>
          <p:nvPr/>
        </p:nvPicPr>
        <p:blipFill>
          <a:blip r:embed="rId26" cstate="print">
            <a:alphaModFix amt="67000"/>
          </a:blip>
          <a:stretch>
            <a:fillRect/>
          </a:stretch>
        </p:blipFill>
        <p:spPr>
          <a:xfrm>
            <a:off x="1164440" y="3701244"/>
            <a:ext cx="576000" cy="576000"/>
          </a:xfrm>
          <a:prstGeom prst="rect">
            <a:avLst/>
          </a:prstGeom>
        </p:spPr>
      </p:pic>
      <p:grpSp>
        <p:nvGrpSpPr>
          <p:cNvPr id="16" name="组合 15"/>
          <p:cNvGrpSpPr>
            <a:grpSpLocks noChangeAspect="1"/>
          </p:cNvGrpSpPr>
          <p:nvPr/>
        </p:nvGrpSpPr>
        <p:grpSpPr>
          <a:xfrm>
            <a:off x="11494779" y="341385"/>
            <a:ext cx="399822" cy="792000"/>
            <a:chOff x="17792" y="462"/>
            <a:chExt cx="680" cy="1347"/>
          </a:xfrm>
        </p:grpSpPr>
        <p:sp>
          <p:nvSpPr>
            <p:cNvPr id="21"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4"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5"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29" name="图形 28" descr="头上的大脑 纯色填充"/>
          <p:cNvPicPr>
            <a:picLocks noChangeAspect="1"/>
          </p:cNvPicPr>
          <p:nvPr>
            <p:custDataLst>
              <p:tags r:id="rId12"/>
            </p:custDataLst>
          </p:nvPr>
        </p:nvPicPr>
        <p:blipFill>
          <a:blip r:embed="rId27">
            <a:extLst>
              <a:ext uri="{96DAC541-7B7A-43D3-8B79-37D633B846F1}">
                <asvg:svgBlip xmlns:asvg="http://schemas.microsoft.com/office/drawing/2016/SVG/main" r:embed="rId28"/>
              </a:ext>
            </a:extLst>
          </a:blip>
          <a:stretch>
            <a:fillRect/>
          </a:stretch>
        </p:blipFill>
        <p:spPr>
          <a:xfrm>
            <a:off x="3001661" y="1397774"/>
            <a:ext cx="648000" cy="648000"/>
          </a:xfrm>
          <a:prstGeom prst="rect">
            <a:avLst/>
          </a:prstGeom>
        </p:spPr>
      </p:pic>
      <p:pic>
        <p:nvPicPr>
          <p:cNvPr id="31" name="图形 30" descr="连接 纯色填充"/>
          <p:cNvPicPr>
            <a:picLocks noChangeAspect="1"/>
          </p:cNvPicPr>
          <p:nvPr>
            <p:custDataLst>
              <p:tags r:id="rId13"/>
            </p:custDataLst>
          </p:nvPr>
        </p:nvPicPr>
        <p:blipFill>
          <a:blip r:embed="rId29">
            <a:extLst>
              <a:ext uri="{96DAC541-7B7A-43D3-8B79-37D633B846F1}">
                <asvg:svgBlip xmlns:asvg="http://schemas.microsoft.com/office/drawing/2016/SVG/main" r:embed="rId30"/>
              </a:ext>
            </a:extLst>
          </a:blip>
          <a:stretch>
            <a:fillRect/>
          </a:stretch>
        </p:blipFill>
        <p:spPr>
          <a:xfrm>
            <a:off x="2977831" y="3318141"/>
            <a:ext cx="648000" cy="648000"/>
          </a:xfrm>
          <a:prstGeom prst="rect">
            <a:avLst/>
          </a:prstGeom>
        </p:spPr>
      </p:pic>
      <p:pic>
        <p:nvPicPr>
          <p:cNvPr id="35" name="图形 34" descr="集体讨论 纯色填充"/>
          <p:cNvPicPr>
            <a:picLocks noChangeAspect="1"/>
          </p:cNvPicPr>
          <p:nvPr>
            <p:custDataLst>
              <p:tags r:id="rId14"/>
            </p:custDataLst>
          </p:nvPr>
        </p:nvPicPr>
        <p:blipFill>
          <a:blip r:embed="rId31">
            <a:extLst>
              <a:ext uri="{96DAC541-7B7A-43D3-8B79-37D633B846F1}">
                <asvg:svgBlip xmlns:asvg="http://schemas.microsoft.com/office/drawing/2016/SVG/main" r:embed="rId32"/>
              </a:ext>
            </a:extLst>
          </a:blip>
          <a:stretch>
            <a:fillRect/>
          </a:stretch>
        </p:blipFill>
        <p:spPr>
          <a:xfrm>
            <a:off x="2935461" y="5233440"/>
            <a:ext cx="648000" cy="648000"/>
          </a:xfrm>
          <a:prstGeom prst="rect">
            <a:avLst/>
          </a:prstGeom>
        </p:spPr>
      </p:pic>
      <p:sp>
        <p:nvSpPr>
          <p:cNvPr id="26" name="文本框 25"/>
          <p:cNvSpPr txBox="1"/>
          <p:nvPr>
            <p:custDataLst>
              <p:tags r:id="rId15"/>
            </p:custDataLst>
          </p:nvPr>
        </p:nvSpPr>
        <p:spPr>
          <a:xfrm>
            <a:off x="3994785" y="3273425"/>
            <a:ext cx="7346950" cy="1091565"/>
          </a:xfrm>
          <a:prstGeom prst="rect">
            <a:avLst/>
          </a:prstGeom>
          <a:noFill/>
        </p:spPr>
        <p:txBody>
          <a:bodyPr wrap="square" rtlCol="0">
            <a:spAutoFit/>
          </a:bodyPr>
          <a:lstStyle/>
          <a:p>
            <a:r>
              <a:rPr lang="zh-CN" altLang="en-US" sz="1300">
                <a:solidFill>
                  <a:schemeClr val="bg1"/>
                </a:solidFill>
                <a:highlight>
                  <a:srgbClr val="000000">
                    <a:alpha val="0"/>
                  </a:srgbClr>
                </a:highlight>
              </a:rPr>
              <a:t>智能个性化学习：构建个人知识图谱，通过多智能体技术动态推荐</a:t>
            </a:r>
            <a:r>
              <a:rPr lang="en-US" altLang="zh-CN" sz="1300">
                <a:solidFill>
                  <a:schemeClr val="bg1"/>
                </a:solidFill>
                <a:highlight>
                  <a:srgbClr val="000000">
                    <a:alpha val="0"/>
                  </a:srgbClr>
                </a:highlight>
              </a:rPr>
              <a:t>“</a:t>
            </a:r>
            <a:r>
              <a:rPr lang="zh-CN" altLang="en-US" sz="1300">
                <a:solidFill>
                  <a:schemeClr val="bg1"/>
                </a:solidFill>
                <a:highlight>
                  <a:srgbClr val="000000">
                    <a:alpha val="0"/>
                  </a:srgbClr>
                </a:highlight>
              </a:rPr>
              <a:t>千人千面</a:t>
            </a:r>
            <a:r>
              <a:rPr lang="en-US" altLang="zh-CN" sz="1300">
                <a:solidFill>
                  <a:schemeClr val="bg1"/>
                </a:solidFill>
                <a:highlight>
                  <a:srgbClr val="000000">
                    <a:alpha val="0"/>
                  </a:srgbClr>
                </a:highlight>
              </a:rPr>
              <a:t>”</a:t>
            </a:r>
            <a:r>
              <a:rPr lang="zh-CN" altLang="en-US" sz="1300">
                <a:solidFill>
                  <a:schemeClr val="bg1"/>
                </a:solidFill>
                <a:highlight>
                  <a:srgbClr val="000000">
                    <a:alpha val="0"/>
                  </a:srgbClr>
                </a:highlight>
              </a:rPr>
              <a:t>的学习内容与规划。</a:t>
            </a:r>
            <a:endParaRPr lang="en-US" altLang="zh-CN" sz="1300">
              <a:solidFill>
                <a:schemeClr val="bg1"/>
              </a:solidFill>
              <a:highlight>
                <a:srgbClr val="000000">
                  <a:alpha val="0"/>
                </a:srgbClr>
              </a:highlight>
            </a:endParaRPr>
          </a:p>
          <a:p>
            <a:r>
              <a:rPr lang="zh-CN" altLang="en-US" sz="1300">
                <a:solidFill>
                  <a:schemeClr val="bg1"/>
                </a:solidFill>
                <a:highlight>
                  <a:srgbClr val="000000">
                    <a:alpha val="0"/>
                  </a:srgbClr>
                </a:highlight>
              </a:rPr>
              <a:t>沉浸式数字伴学：利用实时流式数字人提供</a:t>
            </a:r>
            <a:r>
              <a:rPr lang="en-US" altLang="zh-CN" sz="1300">
                <a:solidFill>
                  <a:schemeClr val="bg1"/>
                </a:solidFill>
                <a:highlight>
                  <a:srgbClr val="000000">
                    <a:alpha val="0"/>
                  </a:srgbClr>
                </a:highlight>
              </a:rPr>
              <a:t>24</a:t>
            </a:r>
            <a:r>
              <a:rPr lang="zh-CN" altLang="en-US" sz="1300">
                <a:solidFill>
                  <a:schemeClr val="bg1"/>
                </a:solidFill>
                <a:highlight>
                  <a:srgbClr val="000000">
                    <a:alpha val="0"/>
                  </a:srgbClr>
                </a:highlight>
              </a:rPr>
              <a:t>小时答疑与情感陪伴，支持多轮自然对话，营造真人互动体验。</a:t>
            </a:r>
          </a:p>
          <a:p>
            <a:r>
              <a:rPr lang="zh-CN" altLang="en-US" sz="1300">
                <a:solidFill>
                  <a:schemeClr val="bg1"/>
                </a:solidFill>
                <a:highlight>
                  <a:srgbClr val="000000">
                    <a:alpha val="0"/>
                  </a:srgbClr>
                </a:highlight>
              </a:rPr>
              <a:t>游戏化激励与评估：引入任务关卡与勋章体系激发学习动力，并通过客制化评估系统生成动态题库，提供多维反馈。</a:t>
            </a:r>
          </a:p>
        </p:txBody>
      </p:sp>
      <p:pic>
        <p:nvPicPr>
          <p:cNvPr id="10" name="图片 9" descr="徽标&#10;&#10;AI 生成的内容可能不正确。">
            <a:extLst>
              <a:ext uri="{FF2B5EF4-FFF2-40B4-BE49-F238E27FC236}">
                <a16:creationId xmlns:a16="http://schemas.microsoft.com/office/drawing/2014/main" id="{B1EBE1B2-E7FA-52BD-1CD7-722710347EAC}"/>
              </a:ext>
            </a:extLst>
          </p:cNvPr>
          <p:cNvPicPr>
            <a:picLocks noChangeAspect="1"/>
          </p:cNvPicPr>
          <p:nvPr/>
        </p:nvPicPr>
        <p:blipFill>
          <a:blip r:embed="rId26" cstate="print"/>
          <a:stretch>
            <a:fillRect/>
          </a:stretch>
        </p:blipFill>
        <p:spPr>
          <a:xfrm>
            <a:off x="200950" y="299073"/>
            <a:ext cx="576000" cy="5760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000" y="-3810"/>
            <a:ext cx="12209227" cy="6863080"/>
            <a:chOff x="-6000" y="-3810"/>
            <a:chExt cx="12209227" cy="686308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838" y="-3810"/>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sp>
        <p:nvSpPr>
          <p:cNvPr id="60" name="文本框 59"/>
          <p:cNvSpPr txBox="1"/>
          <p:nvPr/>
        </p:nvSpPr>
        <p:spPr>
          <a:xfrm>
            <a:off x="983614" y="254000"/>
            <a:ext cx="4883786"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声像科技团队</a:t>
            </a:r>
            <a:r>
              <a:rPr lang="zh-CN" altLang="en-US" sz="32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知识产权</a:t>
            </a:r>
            <a:endPar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grpSp>
        <p:nvGrpSpPr>
          <p:cNvPr id="4" name="组合 3"/>
          <p:cNvGrpSpPr>
            <a:grpSpLocks noChangeAspect="1"/>
          </p:cNvGrpSpPr>
          <p:nvPr/>
        </p:nvGrpSpPr>
        <p:grpSpPr>
          <a:xfrm rot="5400000">
            <a:off x="10852471" y="149949"/>
            <a:ext cx="399822" cy="792000"/>
            <a:chOff x="17792" y="462"/>
            <a:chExt cx="680" cy="1347"/>
          </a:xfrm>
        </p:grpSpPr>
        <p:sp>
          <p:nvSpPr>
            <p:cNvPr id="6" name="燕尾形 7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7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20" name="燕尾形 72"/>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38" name="组合 37"/>
          <p:cNvGrpSpPr/>
          <p:nvPr/>
        </p:nvGrpSpPr>
        <p:grpSpPr>
          <a:xfrm>
            <a:off x="511215" y="1105655"/>
            <a:ext cx="5400000" cy="5184000"/>
            <a:chOff x="914115" y="3212415"/>
            <a:chExt cx="10097145" cy="1456286"/>
          </a:xfrm>
        </p:grpSpPr>
        <p:sp>
          <p:nvSpPr>
            <p:cNvPr id="36" name="圆角矩形 16"/>
            <p:cNvSpPr/>
            <p:nvPr/>
          </p:nvSpPr>
          <p:spPr>
            <a:xfrm>
              <a:off x="914115" y="3228701"/>
              <a:ext cx="10080000" cy="1440000"/>
            </a:xfrm>
            <a:prstGeom prst="roundRect">
              <a:avLst>
                <a:gd name="adj" fmla="val 2782"/>
              </a:avLst>
            </a:prstGeom>
            <a:gradFill>
              <a:gsLst>
                <a:gs pos="100000">
                  <a:srgbClr val="3D6AFD">
                    <a:alpha val="34000"/>
                  </a:srgbClr>
                </a:gs>
                <a:gs pos="0">
                  <a:srgbClr val="3D6AFD">
                    <a:alpha val="34000"/>
                  </a:srgbClr>
                </a:gs>
                <a:gs pos="65000">
                  <a:srgbClr val="2BB6CD">
                    <a:alpha val="34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noFill/>
                <a:ea typeface="汉仪正圆 55简" panose="00020600040101010101" charset="-122"/>
              </a:endParaRPr>
            </a:p>
          </p:txBody>
        </p:sp>
        <p:sp>
          <p:nvSpPr>
            <p:cNvPr id="2" name="圆角矩形 15"/>
            <p:cNvSpPr/>
            <p:nvPr/>
          </p:nvSpPr>
          <p:spPr>
            <a:xfrm>
              <a:off x="931260" y="3212415"/>
              <a:ext cx="10080000" cy="144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pic>
        <p:nvPicPr>
          <p:cNvPr id="24" name="图片 23" descr="徽标&#10;&#10;AI 生成的内容可能不正确。"/>
          <p:cNvPicPr>
            <a:picLocks noChangeAspect="1"/>
          </p:cNvPicPr>
          <p:nvPr/>
        </p:nvPicPr>
        <p:blipFill>
          <a:blip r:embed="rId4" cstate="print"/>
          <a:stretch>
            <a:fillRect/>
          </a:stretch>
        </p:blipFill>
        <p:spPr>
          <a:xfrm>
            <a:off x="667591" y="1280234"/>
            <a:ext cx="576000" cy="576000"/>
          </a:xfrm>
          <a:prstGeom prst="rect">
            <a:avLst/>
          </a:prstGeom>
        </p:spPr>
      </p:pic>
      <p:grpSp>
        <p:nvGrpSpPr>
          <p:cNvPr id="17" name="组合 16"/>
          <p:cNvGrpSpPr/>
          <p:nvPr/>
        </p:nvGrpSpPr>
        <p:grpSpPr>
          <a:xfrm>
            <a:off x="6288989" y="1093167"/>
            <a:ext cx="5400000" cy="5184000"/>
            <a:chOff x="914115" y="3212415"/>
            <a:chExt cx="10097145" cy="1456286"/>
          </a:xfrm>
        </p:grpSpPr>
        <p:sp>
          <p:nvSpPr>
            <p:cNvPr id="18" name="圆角矩形 16"/>
            <p:cNvSpPr/>
            <p:nvPr/>
          </p:nvSpPr>
          <p:spPr>
            <a:xfrm>
              <a:off x="914115" y="3228701"/>
              <a:ext cx="10080000" cy="1440000"/>
            </a:xfrm>
            <a:prstGeom prst="roundRect">
              <a:avLst>
                <a:gd name="adj" fmla="val 2782"/>
              </a:avLst>
            </a:prstGeom>
            <a:gradFill>
              <a:gsLst>
                <a:gs pos="100000">
                  <a:srgbClr val="3D6AFD">
                    <a:alpha val="34000"/>
                  </a:srgbClr>
                </a:gs>
                <a:gs pos="0">
                  <a:srgbClr val="3D6AFD">
                    <a:alpha val="34000"/>
                  </a:srgbClr>
                </a:gs>
                <a:gs pos="65000">
                  <a:srgbClr val="2BB6CD">
                    <a:alpha val="34000"/>
                  </a:srgbClr>
                </a:gs>
              </a:gsLst>
              <a:lin ang="18900000" scaled="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noFill/>
                <a:ea typeface="汉仪正圆 55简" panose="00020600040101010101" charset="-122"/>
              </a:endParaRPr>
            </a:p>
          </p:txBody>
        </p:sp>
        <p:sp>
          <p:nvSpPr>
            <p:cNvPr id="21" name="圆角矩形 15"/>
            <p:cNvSpPr/>
            <p:nvPr/>
          </p:nvSpPr>
          <p:spPr>
            <a:xfrm>
              <a:off x="931260" y="3212415"/>
              <a:ext cx="10080000" cy="1440000"/>
            </a:xfrm>
            <a:prstGeom prst="roundRect">
              <a:avLst>
                <a:gd name="adj" fmla="val 2782"/>
              </a:avLst>
            </a:prstGeom>
            <a:no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pic>
        <p:nvPicPr>
          <p:cNvPr id="25" name="图片 24" descr="徽标&#10;&#10;AI 生成的内容可能不正确。"/>
          <p:cNvPicPr>
            <a:picLocks noChangeAspect="1"/>
          </p:cNvPicPr>
          <p:nvPr/>
        </p:nvPicPr>
        <p:blipFill>
          <a:blip r:embed="rId4" cstate="print"/>
          <a:stretch>
            <a:fillRect/>
          </a:stretch>
        </p:blipFill>
        <p:spPr>
          <a:xfrm>
            <a:off x="6430670" y="1241176"/>
            <a:ext cx="576000" cy="576000"/>
          </a:xfrm>
          <a:prstGeom prst="rect">
            <a:avLst/>
          </a:prstGeom>
        </p:spPr>
      </p:pic>
      <p:pic>
        <p:nvPicPr>
          <p:cNvPr id="3" name="图片 2"/>
          <p:cNvPicPr/>
          <p:nvPr/>
        </p:nvPicPr>
        <p:blipFill>
          <a:blip r:embed="rId5"/>
          <a:stretch>
            <a:fillRect/>
          </a:stretch>
        </p:blipFill>
        <p:spPr>
          <a:xfrm>
            <a:off x="979491" y="1959695"/>
            <a:ext cx="2160000" cy="2880000"/>
          </a:xfrm>
          <a:prstGeom prst="rect">
            <a:avLst/>
          </a:prstGeom>
        </p:spPr>
      </p:pic>
      <p:pic>
        <p:nvPicPr>
          <p:cNvPr id="7" name="图片 6"/>
          <p:cNvPicPr>
            <a:picLocks noChangeAspect="1"/>
          </p:cNvPicPr>
          <p:nvPr/>
        </p:nvPicPr>
        <p:blipFill>
          <a:blip r:embed="rId6"/>
          <a:srcRect t="3356"/>
          <a:stretch>
            <a:fillRect/>
          </a:stretch>
        </p:blipFill>
        <p:spPr>
          <a:xfrm>
            <a:off x="3357914" y="1955183"/>
            <a:ext cx="2160000" cy="2880000"/>
          </a:xfrm>
          <a:prstGeom prst="rect">
            <a:avLst/>
          </a:prstGeom>
        </p:spPr>
      </p:pic>
      <p:sp>
        <p:nvSpPr>
          <p:cNvPr id="37" name="文本框 36"/>
          <p:cNvSpPr txBox="1"/>
          <p:nvPr/>
        </p:nvSpPr>
        <p:spPr>
          <a:xfrm>
            <a:off x="1664028" y="1329228"/>
            <a:ext cx="3251835" cy="423545"/>
          </a:xfrm>
          <a:prstGeom prst="rect">
            <a:avLst/>
          </a:prstGeom>
          <a:noFill/>
        </p:spPr>
        <p:txBody>
          <a:bodyPr wrap="square">
            <a:noAutofit/>
          </a:bodyPr>
          <a:lstStyle/>
          <a:p>
            <a:pPr>
              <a:spcBef>
                <a:spcPts val="300"/>
              </a:spcBef>
              <a:spcAft>
                <a:spcPts val="300"/>
              </a:spcAft>
            </a:pPr>
            <a:r>
              <a:rPr lang="zh-CN" altLang="en-US" sz="2400" b="1" dirty="0">
                <a:solidFill>
                  <a:schemeClr val="bg1"/>
                </a:solidFill>
              </a:rPr>
              <a:t> </a:t>
            </a:r>
            <a:r>
              <a:rPr lang="en-US" altLang="zh-CN" sz="2400" b="1" dirty="0">
                <a:solidFill>
                  <a:schemeClr val="bg1"/>
                </a:solidFill>
              </a:rPr>
              <a:t> </a:t>
            </a:r>
            <a:r>
              <a:rPr lang="zh-CN" altLang="en-US" sz="2400" b="1" dirty="0">
                <a:solidFill>
                  <a:schemeClr val="bg1"/>
                </a:solidFill>
              </a:rPr>
              <a:t>产品合作试用（</a:t>
            </a:r>
            <a:r>
              <a:rPr lang="en-US" altLang="zh-CN" sz="2400" b="1" dirty="0">
                <a:solidFill>
                  <a:schemeClr val="bg1"/>
                </a:solidFill>
              </a:rPr>
              <a:t>2</a:t>
            </a:r>
            <a:r>
              <a:rPr lang="zh-CN" altLang="en-US" sz="2400" b="1" dirty="0">
                <a:solidFill>
                  <a:schemeClr val="bg1"/>
                </a:solidFill>
              </a:rPr>
              <a:t>单位）</a:t>
            </a:r>
          </a:p>
        </p:txBody>
      </p:sp>
      <p:pic>
        <p:nvPicPr>
          <p:cNvPr id="11" name="图片 10"/>
          <p:cNvPicPr>
            <a:picLocks noChangeAspect="1"/>
          </p:cNvPicPr>
          <p:nvPr/>
        </p:nvPicPr>
        <p:blipFill>
          <a:blip r:embed="rId7"/>
          <a:stretch>
            <a:fillRect/>
          </a:stretch>
        </p:blipFill>
        <p:spPr>
          <a:xfrm>
            <a:off x="6732202" y="1966095"/>
            <a:ext cx="2160000" cy="2922000"/>
          </a:xfrm>
          <a:prstGeom prst="rect">
            <a:avLst/>
          </a:prstGeom>
        </p:spPr>
      </p:pic>
      <p:pic>
        <p:nvPicPr>
          <p:cNvPr id="12" name="图片 11"/>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a:xfrm>
            <a:off x="9067212" y="1985173"/>
            <a:ext cx="2160000" cy="2880000"/>
          </a:xfrm>
          <a:prstGeom prst="rect">
            <a:avLst/>
          </a:prstGeom>
          <a:noFill/>
          <a:ln>
            <a:noFill/>
          </a:ln>
          <a:effectLst>
            <a:softEdge rad="12700"/>
          </a:effectLst>
        </p:spPr>
      </p:pic>
      <p:sp>
        <p:nvSpPr>
          <p:cNvPr id="29" name="文本框 28"/>
          <p:cNvSpPr txBox="1"/>
          <p:nvPr/>
        </p:nvSpPr>
        <p:spPr>
          <a:xfrm>
            <a:off x="7404547" y="1349889"/>
            <a:ext cx="3251835" cy="423545"/>
          </a:xfrm>
          <a:prstGeom prst="rect">
            <a:avLst/>
          </a:prstGeom>
          <a:noFill/>
        </p:spPr>
        <p:txBody>
          <a:bodyPr wrap="square">
            <a:noAutofit/>
          </a:bodyPr>
          <a:lstStyle/>
          <a:p>
            <a:pPr>
              <a:spcBef>
                <a:spcPts val="300"/>
              </a:spcBef>
              <a:spcAft>
                <a:spcPts val="300"/>
              </a:spcAft>
            </a:pPr>
            <a:r>
              <a:rPr lang="zh-CN" altLang="en-US" sz="2400" b="1" dirty="0">
                <a:solidFill>
                  <a:schemeClr val="bg1"/>
                </a:solidFill>
              </a:rPr>
              <a:t> </a:t>
            </a:r>
            <a:r>
              <a:rPr lang="en-US" altLang="zh-CN" sz="2400" b="1" dirty="0">
                <a:solidFill>
                  <a:schemeClr val="bg1"/>
                </a:solidFill>
              </a:rPr>
              <a:t> </a:t>
            </a:r>
            <a:r>
              <a:rPr lang="zh-CN" altLang="en-US" sz="2400" b="1" dirty="0">
                <a:solidFill>
                  <a:schemeClr val="bg1"/>
                </a:solidFill>
              </a:rPr>
              <a:t>软件著作权授权（</a:t>
            </a:r>
            <a:r>
              <a:rPr lang="en-US" altLang="zh-CN" sz="2400" b="1" dirty="0">
                <a:solidFill>
                  <a:schemeClr val="bg1"/>
                </a:solidFill>
              </a:rPr>
              <a:t>2</a:t>
            </a:r>
            <a:r>
              <a:rPr lang="zh-CN" altLang="en-US" sz="2400" b="1" dirty="0">
                <a:solidFill>
                  <a:schemeClr val="bg1"/>
                </a:solidFill>
              </a:rPr>
              <a:t>项）</a:t>
            </a:r>
          </a:p>
        </p:txBody>
      </p:sp>
      <p:sp>
        <p:nvSpPr>
          <p:cNvPr id="22" name="文本框 21"/>
          <p:cNvSpPr txBox="1"/>
          <p:nvPr/>
        </p:nvSpPr>
        <p:spPr>
          <a:xfrm>
            <a:off x="809740" y="5138983"/>
            <a:ext cx="5184000" cy="646331"/>
          </a:xfrm>
          <a:prstGeom prst="rect">
            <a:avLst/>
          </a:prstGeom>
          <a:noFill/>
        </p:spPr>
        <p:txBody>
          <a:bodyPr wrap="square">
            <a:spAutoFit/>
          </a:bodyPr>
          <a:lstStyle/>
          <a:p>
            <a:r>
              <a:rPr lang="zh-CN" altLang="en-US" b="1" dirty="0">
                <a:solidFill>
                  <a:schemeClr val="bg1"/>
                </a:solidFill>
              </a:rPr>
              <a:t>浙江省温州中学：多学科客制化评估系统</a:t>
            </a:r>
            <a:endParaRPr lang="en-US" altLang="zh-CN" b="1" dirty="0">
              <a:solidFill>
                <a:schemeClr val="bg1"/>
              </a:solidFill>
            </a:endParaRPr>
          </a:p>
          <a:p>
            <a:r>
              <a:rPr lang="zh-CN" altLang="en-US" b="1" dirty="0">
                <a:solidFill>
                  <a:schemeClr val="bg1"/>
                </a:solidFill>
              </a:rPr>
              <a:t>宁波市宸卿小学：游戏化学习平台及评估系统</a:t>
            </a:r>
            <a:endParaRPr lang="en-US" altLang="zh-CN" b="1" dirty="0">
              <a:solidFill>
                <a:schemeClr val="bg1"/>
              </a:solidFill>
            </a:endParaRPr>
          </a:p>
        </p:txBody>
      </p:sp>
      <p:sp>
        <p:nvSpPr>
          <p:cNvPr id="23" name="文本框 22"/>
          <p:cNvSpPr txBox="1"/>
          <p:nvPr/>
        </p:nvSpPr>
        <p:spPr>
          <a:xfrm>
            <a:off x="6598253" y="5093928"/>
            <a:ext cx="5184000" cy="646331"/>
          </a:xfrm>
          <a:prstGeom prst="rect">
            <a:avLst/>
          </a:prstGeom>
          <a:noFill/>
        </p:spPr>
        <p:txBody>
          <a:bodyPr wrap="square">
            <a:spAutoFit/>
          </a:bodyPr>
          <a:lstStyle/>
          <a:p>
            <a:r>
              <a:rPr lang="en-US" altLang="zh-CN" b="1" dirty="0">
                <a:solidFill>
                  <a:schemeClr val="bg1"/>
                </a:solidFill>
              </a:rPr>
              <a:t>《</a:t>
            </a:r>
            <a:r>
              <a:rPr lang="zh-CN" altLang="en-US" b="1" dirty="0">
                <a:solidFill>
                  <a:schemeClr val="bg1"/>
                </a:solidFill>
              </a:rPr>
              <a:t>终身学伴</a:t>
            </a:r>
            <a:r>
              <a:rPr lang="en-US" altLang="zh-CN" b="1" dirty="0">
                <a:solidFill>
                  <a:schemeClr val="bg1"/>
                </a:solidFill>
              </a:rPr>
              <a:t>-</a:t>
            </a:r>
            <a:r>
              <a:rPr lang="zh-CN" altLang="en-US" b="1" dirty="0">
                <a:solidFill>
                  <a:schemeClr val="bg1"/>
                </a:solidFill>
              </a:rPr>
              <a:t>数字虚拟人合成平台</a:t>
            </a:r>
            <a:r>
              <a:rPr lang="en-US" altLang="zh-CN" b="1" dirty="0">
                <a:solidFill>
                  <a:schemeClr val="bg1"/>
                </a:solidFill>
              </a:rPr>
              <a:t>》25.9.28</a:t>
            </a:r>
          </a:p>
          <a:p>
            <a:r>
              <a:rPr lang="en-US" altLang="zh-CN" b="1" dirty="0">
                <a:solidFill>
                  <a:schemeClr val="bg1"/>
                </a:solidFill>
              </a:rPr>
              <a:t>《</a:t>
            </a:r>
            <a:r>
              <a:rPr lang="zh-CN" altLang="en-US" b="1" dirty="0">
                <a:solidFill>
                  <a:schemeClr val="bg1"/>
                </a:solidFill>
              </a:rPr>
              <a:t>面向深度伪造音视频的智能检测软件</a:t>
            </a:r>
            <a:r>
              <a:rPr lang="en-US" altLang="zh-CN" b="1" dirty="0">
                <a:solidFill>
                  <a:schemeClr val="bg1"/>
                </a:solidFill>
              </a:rPr>
              <a:t>》25.7.25</a:t>
            </a:r>
          </a:p>
        </p:txBody>
      </p:sp>
      <p:pic>
        <p:nvPicPr>
          <p:cNvPr id="8" name="图片 7" descr="徽标&#10;&#10;AI 生成的内容可能不正确。">
            <a:extLst>
              <a:ext uri="{FF2B5EF4-FFF2-40B4-BE49-F238E27FC236}">
                <a16:creationId xmlns:a16="http://schemas.microsoft.com/office/drawing/2014/main" id="{9CA26E93-897F-9576-2EEC-67F5EAE5E24C}"/>
              </a:ext>
            </a:extLst>
          </p:cNvPr>
          <p:cNvPicPr>
            <a:picLocks noChangeAspect="1"/>
          </p:cNvPicPr>
          <p:nvPr/>
        </p:nvPicPr>
        <p:blipFill>
          <a:blip r:embed="rId4" cstate="print"/>
          <a:stretch>
            <a:fillRect/>
          </a:stretch>
        </p:blipFill>
        <p:spPr>
          <a:xfrm>
            <a:off x="200950" y="299073"/>
            <a:ext cx="576000" cy="576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3"/>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12" name="图片 11" descr="2378 [转换]"/>
          <p:cNvPicPr>
            <a:picLocks noChangeAspect="1"/>
          </p:cNvPicPr>
          <p:nvPr/>
        </p:nvPicPr>
        <p:blipFill>
          <a:blip r:embed="rId4"/>
          <a:srcRect l="-4181"/>
          <a:stretch>
            <a:fillRect/>
          </a:stretch>
        </p:blipFill>
        <p:spPr>
          <a:xfrm>
            <a:off x="5211193" y="1080109"/>
            <a:ext cx="926749" cy="1296000"/>
          </a:xfrm>
          <a:prstGeom prst="rect">
            <a:avLst/>
          </a:prstGeom>
        </p:spPr>
      </p:pic>
      <p:pic>
        <p:nvPicPr>
          <p:cNvPr id="8" name="图片 7" descr="/Users/weiqingqing/Desktop/2555 [转换].png2555 [转换]"/>
          <p:cNvPicPr/>
          <p:nvPr/>
        </p:nvPicPr>
        <p:blipFill>
          <a:blip r:embed="rId5"/>
          <a:srcRect/>
          <a:stretch>
            <a:fillRect/>
          </a:stretch>
        </p:blipFill>
        <p:spPr>
          <a:xfrm>
            <a:off x="5021923" y="4382594"/>
            <a:ext cx="1296000" cy="1296000"/>
          </a:xfrm>
          <a:prstGeom prst="rect">
            <a:avLst/>
          </a:prstGeom>
        </p:spPr>
      </p:pic>
      <p:sp>
        <p:nvSpPr>
          <p:cNvPr id="13" name="文本框 12"/>
          <p:cNvSpPr txBox="1"/>
          <p:nvPr/>
        </p:nvSpPr>
        <p:spPr>
          <a:xfrm>
            <a:off x="6416637" y="1290829"/>
            <a:ext cx="4484861" cy="420115"/>
          </a:xfrm>
          <a:prstGeom prst="rect">
            <a:avLst/>
          </a:prstGeom>
          <a:noFill/>
        </p:spPr>
        <p:txBody>
          <a:bodyPr wrap="square" rtlCol="0">
            <a:spAutoFit/>
          </a:bodyPr>
          <a:lstStyle/>
          <a:p>
            <a:pPr>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以人为本，智能向善</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sp>
        <p:nvSpPr>
          <p:cNvPr id="16" name="文本框 15"/>
          <p:cNvSpPr txBox="1"/>
          <p:nvPr/>
        </p:nvSpPr>
        <p:spPr>
          <a:xfrm>
            <a:off x="6400800" y="2909570"/>
            <a:ext cx="5267960" cy="420115"/>
          </a:xfrm>
          <a:prstGeom prst="rect">
            <a:avLst/>
          </a:prstGeom>
          <a:noFill/>
        </p:spPr>
        <p:txBody>
          <a:bodyPr wrap="square" rtlCol="0">
            <a:spAutoFit/>
          </a:bodyPr>
          <a:lstStyle/>
          <a:p>
            <a:pPr>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始得万物，百晓千知</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sp>
        <p:nvSpPr>
          <p:cNvPr id="17" name="文本框 16"/>
          <p:cNvSpPr txBox="1"/>
          <p:nvPr/>
        </p:nvSpPr>
        <p:spPr>
          <a:xfrm>
            <a:off x="6451600" y="4851400"/>
            <a:ext cx="5502910" cy="420115"/>
          </a:xfrm>
          <a:prstGeom prst="rect">
            <a:avLst/>
          </a:prstGeom>
          <a:noFill/>
        </p:spPr>
        <p:txBody>
          <a:bodyPr wrap="square" rtlCol="0">
            <a:spAutoFit/>
          </a:bodyPr>
          <a:lstStyle/>
          <a:p>
            <a:pPr algn="l" fontAlgn="auto">
              <a:lnSpc>
                <a:spcPct val="150000"/>
              </a:lnSpc>
            </a:pP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r>
              <a:rPr lang="zh-CN" altLang="en-US" sz="1600" b="1" dirty="0">
                <a:solidFill>
                  <a:schemeClr val="accent4">
                    <a:lumMod val="40000"/>
                    <a:lumOff val="60000"/>
                  </a:schemeClr>
                </a:solidFill>
                <a:latin typeface="汉仪正圆 55简" panose="00020600040101010101" charset="-122"/>
                <a:ea typeface="汉仪正圆 55简" panose="00020600040101010101" charset="-122"/>
                <a:sym typeface="+mn-ea"/>
              </a:rPr>
              <a:t>一体两翼，精确教学</a:t>
            </a:r>
            <a:r>
              <a:rPr lang="en-US" altLang="zh-CN" sz="1600" b="1" dirty="0">
                <a:solidFill>
                  <a:schemeClr val="accent4">
                    <a:lumMod val="40000"/>
                    <a:lumOff val="60000"/>
                  </a:schemeClr>
                </a:solidFill>
                <a:latin typeface="汉仪正圆 55简" panose="00020600040101010101" charset="-122"/>
                <a:ea typeface="汉仪正圆 55简" panose="00020600040101010101" charset="-122"/>
                <a:sym typeface="+mn-ea"/>
              </a:rPr>
              <a:t>』</a:t>
            </a:r>
          </a:p>
        </p:txBody>
      </p:sp>
      <p:grpSp>
        <p:nvGrpSpPr>
          <p:cNvPr id="30" name="组合 29"/>
          <p:cNvGrpSpPr/>
          <p:nvPr/>
        </p:nvGrpSpPr>
        <p:grpSpPr>
          <a:xfrm>
            <a:off x="3667089" y="1699666"/>
            <a:ext cx="1295999" cy="3458667"/>
            <a:chOff x="6527" y="3759"/>
            <a:chExt cx="1474" cy="4476"/>
          </a:xfrm>
        </p:grpSpPr>
        <p:sp>
          <p:nvSpPr>
            <p:cNvPr id="33" name="任意多边形 32"/>
            <p:cNvSpPr/>
            <p:nvPr/>
          </p:nvSpPr>
          <p:spPr>
            <a:xfrm>
              <a:off x="7370" y="3759"/>
              <a:ext cx="611" cy="4476"/>
            </a:xfrm>
            <a:custGeom>
              <a:avLst/>
              <a:gdLst>
                <a:gd name="connisteX0" fmla="*/ 387985 w 387985"/>
                <a:gd name="connsiteY0" fmla="*/ 0 h 2842260"/>
                <a:gd name="connisteX1" fmla="*/ 0 w 387985"/>
                <a:gd name="connsiteY1" fmla="*/ 0 h 2842260"/>
                <a:gd name="connisteX2" fmla="*/ 0 w 387985"/>
                <a:gd name="connsiteY2" fmla="*/ 2842260 h 2842260"/>
                <a:gd name="connisteX3" fmla="*/ 387985 w 387985"/>
                <a:gd name="connsiteY3" fmla="*/ 2842260 h 2842260"/>
              </a:gdLst>
              <a:ahLst/>
              <a:cxnLst>
                <a:cxn ang="0">
                  <a:pos x="connisteX0" y="connsiteY0"/>
                </a:cxn>
                <a:cxn ang="0">
                  <a:pos x="connisteX1" y="connsiteY1"/>
                </a:cxn>
                <a:cxn ang="0">
                  <a:pos x="connisteX2" y="connsiteY2"/>
                </a:cxn>
                <a:cxn ang="0">
                  <a:pos x="connisteX3" y="connsiteY3"/>
                </a:cxn>
              </a:cxnLst>
              <a:rect l="l" t="t" r="r" b="b"/>
              <a:pathLst>
                <a:path w="387985" h="2842260">
                  <a:moveTo>
                    <a:pt x="387985" y="0"/>
                  </a:moveTo>
                  <a:lnTo>
                    <a:pt x="0" y="0"/>
                  </a:lnTo>
                  <a:lnTo>
                    <a:pt x="0" y="2842260"/>
                  </a:lnTo>
                  <a:lnTo>
                    <a:pt x="387985" y="2842260"/>
                  </a:lnTo>
                </a:path>
              </a:pathLst>
            </a:custGeom>
            <a:noFill/>
            <a:ln w="19050" cap="rnd">
              <a:gradFill>
                <a:gsLst>
                  <a:gs pos="1000">
                    <a:srgbClr val="3D6AFD"/>
                  </a:gs>
                  <a:gs pos="100000">
                    <a:srgbClr val="33DDF8"/>
                  </a:gs>
                </a:gsLst>
                <a:lin ang="10800000" scaled="1"/>
                <a:tileRect r="-100000" b="-100000"/>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cxnSp>
          <p:nvCxnSpPr>
            <p:cNvPr id="35" name="直接连接符 34"/>
            <p:cNvCxnSpPr/>
            <p:nvPr/>
          </p:nvCxnSpPr>
          <p:spPr>
            <a:xfrm>
              <a:off x="6527" y="5895"/>
              <a:ext cx="1474" cy="0"/>
            </a:xfrm>
            <a:prstGeom prst="line">
              <a:avLst/>
            </a:prstGeom>
            <a:ln w="19050" cap="rnd">
              <a:gradFill>
                <a:gsLst>
                  <a:gs pos="1000">
                    <a:srgbClr val="3D6AFD"/>
                  </a:gs>
                  <a:gs pos="100000">
                    <a:srgbClr val="33DDF8"/>
                  </a:gs>
                </a:gsLst>
                <a:lin ang="10800000" scaled="1"/>
                <a:tileRect r="-100000" b="-100000"/>
              </a:gradFill>
              <a:round/>
            </a:ln>
          </p:spPr>
          <p:style>
            <a:lnRef idx="1">
              <a:schemeClr val="accent1"/>
            </a:lnRef>
            <a:fillRef idx="0">
              <a:schemeClr val="accent1"/>
            </a:fillRef>
            <a:effectRef idx="0">
              <a:schemeClr val="accent1"/>
            </a:effectRef>
            <a:fontRef idx="minor">
              <a:schemeClr val="tx1"/>
            </a:fontRef>
          </p:style>
        </p:cxnSp>
      </p:grpSp>
      <p:sp>
        <p:nvSpPr>
          <p:cNvPr id="36" name="文本框 35"/>
          <p:cNvSpPr txBox="1"/>
          <p:nvPr/>
        </p:nvSpPr>
        <p:spPr>
          <a:xfrm>
            <a:off x="6317923" y="883526"/>
            <a:ext cx="4269000"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数字人伴学系统</a:t>
            </a:r>
          </a:p>
        </p:txBody>
      </p:sp>
      <p:sp>
        <p:nvSpPr>
          <p:cNvPr id="37" name="文本框 36"/>
          <p:cNvSpPr txBox="1"/>
          <p:nvPr/>
        </p:nvSpPr>
        <p:spPr>
          <a:xfrm>
            <a:off x="6365566" y="2506292"/>
            <a:ext cx="4974745" cy="461665"/>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多智能体</a:t>
            </a:r>
            <a:r>
              <a:rPr lang="en-US" altLang="zh-CN"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a:t>
            </a:r>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知识库协作系统</a:t>
            </a:r>
          </a:p>
        </p:txBody>
      </p:sp>
      <p:sp>
        <p:nvSpPr>
          <p:cNvPr id="38" name="文本框 37"/>
          <p:cNvSpPr txBox="1"/>
          <p:nvPr/>
        </p:nvSpPr>
        <p:spPr>
          <a:xfrm>
            <a:off x="6365566" y="4113091"/>
            <a:ext cx="5287728" cy="830997"/>
          </a:xfrm>
          <a:prstGeom prst="rect">
            <a:avLst/>
          </a:prstGeom>
          <a:noFill/>
        </p:spPr>
        <p:txBody>
          <a:bodyPr wrap="square" rtlCol="0">
            <a:spAutoFit/>
          </a:bodyPr>
          <a:lstStyle/>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多学科客制化评估系统</a:t>
            </a:r>
            <a:r>
              <a:rPr lang="en-US" altLang="zh-CN"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&amp;</a:t>
            </a:r>
          </a:p>
          <a:p>
            <a:pPr algn="l"/>
            <a:r>
              <a:rPr lang="zh-CN" altLang="en-US" sz="2400" b="1" dirty="0">
                <a:gradFill>
                  <a:gsLst>
                    <a:gs pos="100000">
                      <a:srgbClr val="3D6AFD"/>
                    </a:gs>
                    <a:gs pos="65000">
                      <a:srgbClr val="33DDF8"/>
                    </a:gs>
                    <a:gs pos="0">
                      <a:srgbClr val="3D6AFD"/>
                    </a:gs>
                  </a:gsLst>
                  <a:lin ang="18900000"/>
                  <a:tileRect l="-100000" b="-100000"/>
                </a:gradFill>
                <a:latin typeface="钉钉进步体" panose="00020600040101010101" pitchFamily="18" charset="-122"/>
                <a:ea typeface="钉钉进步体" panose="00020600040101010101" pitchFamily="18" charset="-122"/>
              </a:rPr>
              <a:t>游戏化学习平台及评估系统</a:t>
            </a:r>
          </a:p>
        </p:txBody>
      </p:sp>
      <p:sp>
        <p:nvSpPr>
          <p:cNvPr id="64" name="椭圆 63"/>
          <p:cNvSpPr>
            <a:spLocks noChangeAspect="1"/>
          </p:cNvSpPr>
          <p:nvPr/>
        </p:nvSpPr>
        <p:spPr>
          <a:xfrm>
            <a:off x="5296404" y="2286004"/>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39" name="椭圆 38"/>
          <p:cNvSpPr>
            <a:spLocks noChangeAspect="1"/>
          </p:cNvSpPr>
          <p:nvPr/>
        </p:nvSpPr>
        <p:spPr>
          <a:xfrm>
            <a:off x="5392476" y="3924629"/>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pic>
        <p:nvPicPr>
          <p:cNvPr id="2" name="图片 1" descr="2355 [转换]"/>
          <p:cNvPicPr>
            <a:picLocks noChangeAspect="1"/>
          </p:cNvPicPr>
          <p:nvPr/>
        </p:nvPicPr>
        <p:blipFill>
          <a:blip r:embed="rId6"/>
          <a:srcRect r="-5240"/>
          <a:stretch>
            <a:fillRect/>
          </a:stretch>
        </p:blipFill>
        <p:spPr>
          <a:xfrm>
            <a:off x="5224198" y="2812256"/>
            <a:ext cx="936769" cy="1296000"/>
          </a:xfrm>
          <a:custGeom>
            <a:avLst/>
            <a:gdLst/>
            <a:ahLst/>
            <a:cxnLst>
              <a:cxn ang="3">
                <a:pos x="hc" y="t"/>
              </a:cxn>
              <a:cxn ang="cd2">
                <a:pos x="l" y="vc"/>
              </a:cxn>
              <a:cxn ang="cd4">
                <a:pos x="hc" y="b"/>
              </a:cxn>
              <a:cxn ang="0">
                <a:pos x="r" y="vc"/>
              </a:cxn>
            </a:cxnLst>
            <a:rect l="l" t="t" r="r" b="b"/>
            <a:pathLst>
              <a:path w="1912" h="3022">
                <a:moveTo>
                  <a:pt x="0" y="0"/>
                </a:moveTo>
                <a:lnTo>
                  <a:pt x="1912" y="0"/>
                </a:lnTo>
                <a:lnTo>
                  <a:pt x="1912" y="3022"/>
                </a:lnTo>
                <a:lnTo>
                  <a:pt x="1827" y="3022"/>
                </a:lnTo>
                <a:cubicBezTo>
                  <a:pt x="1820" y="2950"/>
                  <a:pt x="1596" y="2867"/>
                  <a:pt x="1468" y="2838"/>
                </a:cubicBezTo>
                <a:lnTo>
                  <a:pt x="1471" y="2790"/>
                </a:lnTo>
                <a:lnTo>
                  <a:pt x="1003" y="2696"/>
                </a:lnTo>
                <a:lnTo>
                  <a:pt x="911" y="2767"/>
                </a:lnTo>
                <a:lnTo>
                  <a:pt x="900" y="2767"/>
                </a:lnTo>
                <a:lnTo>
                  <a:pt x="882" y="2767"/>
                </a:lnTo>
                <a:lnTo>
                  <a:pt x="821" y="2719"/>
                </a:lnTo>
                <a:lnTo>
                  <a:pt x="738" y="2686"/>
                </a:lnTo>
                <a:lnTo>
                  <a:pt x="633" y="2681"/>
                </a:lnTo>
                <a:lnTo>
                  <a:pt x="518" y="2681"/>
                </a:lnTo>
                <a:lnTo>
                  <a:pt x="402" y="2730"/>
                </a:lnTo>
                <a:lnTo>
                  <a:pt x="413" y="2796"/>
                </a:lnTo>
                <a:cubicBezTo>
                  <a:pt x="236" y="2820"/>
                  <a:pt x="49" y="2877"/>
                  <a:pt x="0" y="2906"/>
                </a:cubicBezTo>
                <a:lnTo>
                  <a:pt x="0" y="0"/>
                </a:lnTo>
                <a:close/>
              </a:path>
            </a:pathLst>
          </a:custGeom>
        </p:spPr>
      </p:pic>
      <p:sp>
        <p:nvSpPr>
          <p:cNvPr id="6" name="椭圆 5"/>
          <p:cNvSpPr>
            <a:spLocks noChangeAspect="1"/>
          </p:cNvSpPr>
          <p:nvPr/>
        </p:nvSpPr>
        <p:spPr>
          <a:xfrm>
            <a:off x="5343711" y="5658715"/>
            <a:ext cx="780596" cy="144000"/>
          </a:xfrm>
          <a:prstGeom prst="ellipse">
            <a:avLst/>
          </a:prstGeom>
          <a:gradFill>
            <a:gsLst>
              <a:gs pos="100000">
                <a:srgbClr val="3D6AFD">
                  <a:alpha val="0"/>
                </a:srgbClr>
              </a:gs>
              <a:gs pos="50000">
                <a:srgbClr val="33DDF8">
                  <a:alpha val="25000"/>
                </a:srgbClr>
              </a:gs>
              <a:gs pos="0">
                <a:srgbClr val="3D6AFD">
                  <a:alpha val="0"/>
                </a:srgb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nvGrpSpPr>
          <p:cNvPr id="11" name="组合 10"/>
          <p:cNvGrpSpPr/>
          <p:nvPr/>
        </p:nvGrpSpPr>
        <p:grpSpPr>
          <a:xfrm>
            <a:off x="1182943" y="1839670"/>
            <a:ext cx="2461368" cy="3420000"/>
            <a:chOff x="1182943" y="1839670"/>
            <a:chExt cx="2461368" cy="3420000"/>
          </a:xfrm>
        </p:grpSpPr>
        <p:pic>
          <p:nvPicPr>
            <p:cNvPr id="18" name="图片 17" descr="robot-humanoid-using-tablet-computer-big-data-analytic"/>
            <p:cNvPicPr>
              <a:picLocks noChangeAspect="1"/>
            </p:cNvPicPr>
            <p:nvPr/>
          </p:nvPicPr>
          <p:blipFill>
            <a:blip r:embed="rId7"/>
            <a:srcRect/>
            <a:stretch>
              <a:fillRect/>
            </a:stretch>
          </p:blipFill>
          <p:spPr>
            <a:xfrm>
              <a:off x="1182943" y="1839670"/>
              <a:ext cx="2461368" cy="3420000"/>
            </a:xfrm>
            <a:prstGeom prst="roundRect">
              <a:avLst>
                <a:gd name="adj" fmla="val 1573"/>
              </a:avLst>
            </a:prstGeom>
            <a:ln>
              <a:gradFill>
                <a:gsLst>
                  <a:gs pos="100000">
                    <a:srgbClr val="3D6AFD"/>
                  </a:gs>
                  <a:gs pos="0">
                    <a:srgbClr val="33DDF8"/>
                  </a:gs>
                </a:gsLst>
                <a:lin ang="18900000" scaled="1"/>
              </a:gradFill>
            </a:ln>
          </p:spPr>
        </p:pic>
        <p:pic>
          <p:nvPicPr>
            <p:cNvPr id="7" name="图片 6" descr="徽标&#10;&#10;AI 生成的内容可能不正确。"/>
            <p:cNvPicPr>
              <a:picLocks noChangeAspect="1"/>
            </p:cNvPicPr>
            <p:nvPr/>
          </p:nvPicPr>
          <p:blipFill>
            <a:blip r:embed="rId8" cstate="print"/>
            <a:stretch>
              <a:fillRect/>
            </a:stretch>
          </p:blipFill>
          <p:spPr>
            <a:xfrm rot="-1800000">
              <a:off x="2578214" y="3261670"/>
              <a:ext cx="576000" cy="576000"/>
            </a:xfrm>
            <a:prstGeom prst="rect">
              <a:avLst/>
            </a:prstGeom>
            <a:scene3d>
              <a:camera prst="isometricTopUp"/>
              <a:lightRig rig="threePt" dir="t"/>
            </a:scene3d>
          </p:spPr>
        </p:pic>
      </p:grpSp>
      <p:sp>
        <p:nvSpPr>
          <p:cNvPr id="29" name="圆角矩形 15"/>
          <p:cNvSpPr/>
          <p:nvPr/>
        </p:nvSpPr>
        <p:spPr>
          <a:xfrm>
            <a:off x="1049011" y="1710056"/>
            <a:ext cx="2733280" cy="3667239"/>
          </a:xfrm>
          <a:prstGeom prst="roundRect">
            <a:avLst>
              <a:gd name="adj" fmla="val 2782"/>
            </a:avLst>
          </a:prstGeom>
          <a:noFill/>
          <a:ln w="22225">
            <a:solidFill>
              <a:srgbClr val="36BCF9"/>
            </a:solidFill>
          </a:ln>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sp>
        <p:nvSpPr>
          <p:cNvPr id="19" name="文本框 18">
            <a:extLst>
              <a:ext uri="{FF2B5EF4-FFF2-40B4-BE49-F238E27FC236}">
                <a16:creationId xmlns:a16="http://schemas.microsoft.com/office/drawing/2014/main" id="{774EAF91-702E-2CC1-C211-1E82D0984FB1}"/>
              </a:ext>
            </a:extLst>
          </p:cNvPr>
          <p:cNvSpPr txBox="1"/>
          <p:nvPr/>
        </p:nvSpPr>
        <p:spPr>
          <a:xfrm>
            <a:off x="6341771" y="1739175"/>
            <a:ext cx="5502909" cy="584775"/>
          </a:xfrm>
          <a:prstGeom prst="rect">
            <a:avLst/>
          </a:prstGeom>
          <a:noFill/>
        </p:spPr>
        <p:txBody>
          <a:bodyPr wrap="square" rtlCol="0">
            <a:spAutoFit/>
          </a:bodyPr>
          <a:lstStyle/>
          <a:p>
            <a:r>
              <a:rPr lang="zh-CN" altLang="en-US" sz="1600" dirty="0">
                <a:solidFill>
                  <a:schemeClr val="bg1"/>
                </a:solidFill>
              </a:rPr>
              <a:t>基于模块化语音识别、大模型、语音合成与</a:t>
            </a:r>
            <a:endParaRPr lang="en-US" altLang="zh-CN" sz="1600" dirty="0">
              <a:solidFill>
                <a:schemeClr val="bg1"/>
              </a:solidFill>
            </a:endParaRPr>
          </a:p>
          <a:p>
            <a:r>
              <a:rPr lang="zh-CN" altLang="en-US" sz="1600" dirty="0">
                <a:solidFill>
                  <a:schemeClr val="bg1"/>
                </a:solidFill>
              </a:rPr>
              <a:t>数字人驱动技术，打造实时交互学习伙伴</a:t>
            </a:r>
          </a:p>
        </p:txBody>
      </p:sp>
      <p:sp>
        <p:nvSpPr>
          <p:cNvPr id="20" name="文本框 19">
            <a:extLst>
              <a:ext uri="{FF2B5EF4-FFF2-40B4-BE49-F238E27FC236}">
                <a16:creationId xmlns:a16="http://schemas.microsoft.com/office/drawing/2014/main" id="{6C70AEFD-051F-DAE9-552F-DE82DC25BB1B}"/>
              </a:ext>
            </a:extLst>
          </p:cNvPr>
          <p:cNvSpPr txBox="1"/>
          <p:nvPr/>
        </p:nvSpPr>
        <p:spPr>
          <a:xfrm>
            <a:off x="6452925" y="3358311"/>
            <a:ext cx="4800026" cy="584775"/>
          </a:xfrm>
          <a:prstGeom prst="rect">
            <a:avLst/>
          </a:prstGeom>
          <a:noFill/>
        </p:spPr>
        <p:txBody>
          <a:bodyPr wrap="square" rtlCol="0">
            <a:spAutoFit/>
          </a:bodyPr>
          <a:lstStyle/>
          <a:p>
            <a:r>
              <a:rPr lang="zh-CN" altLang="en-US" sz="1600" dirty="0">
                <a:solidFill>
                  <a:schemeClr val="bg1"/>
                </a:solidFill>
              </a:rPr>
              <a:t>利用</a:t>
            </a:r>
            <a:r>
              <a:rPr lang="en-US" altLang="zh-CN" sz="1600" dirty="0" err="1">
                <a:solidFill>
                  <a:schemeClr val="bg1"/>
                </a:solidFill>
              </a:rPr>
              <a:t>AgentUniverse</a:t>
            </a:r>
            <a:r>
              <a:rPr lang="zh-CN" altLang="en-US" sz="1600" dirty="0">
                <a:solidFill>
                  <a:schemeClr val="bg1"/>
                </a:solidFill>
              </a:rPr>
              <a:t>构建可协作的多智能体网络</a:t>
            </a:r>
            <a:endParaRPr lang="en-US" altLang="zh-CN" sz="1600" dirty="0">
              <a:solidFill>
                <a:schemeClr val="bg1"/>
              </a:solidFill>
            </a:endParaRPr>
          </a:p>
          <a:p>
            <a:r>
              <a:rPr lang="zh-CN" altLang="en-US" sz="1600" dirty="0">
                <a:solidFill>
                  <a:schemeClr val="bg1"/>
                </a:solidFill>
              </a:rPr>
              <a:t>实现知识检索、学习规划与系统自优化</a:t>
            </a:r>
          </a:p>
        </p:txBody>
      </p:sp>
      <p:sp>
        <p:nvSpPr>
          <p:cNvPr id="22" name="文本框 21">
            <a:extLst>
              <a:ext uri="{FF2B5EF4-FFF2-40B4-BE49-F238E27FC236}">
                <a16:creationId xmlns:a16="http://schemas.microsoft.com/office/drawing/2014/main" id="{61D20D6E-3A59-0B9C-060F-EAD02AC65A99}"/>
              </a:ext>
            </a:extLst>
          </p:cNvPr>
          <p:cNvSpPr txBox="1"/>
          <p:nvPr/>
        </p:nvSpPr>
        <p:spPr>
          <a:xfrm>
            <a:off x="6452925" y="5366864"/>
            <a:ext cx="5071910" cy="830997"/>
          </a:xfrm>
          <a:prstGeom prst="rect">
            <a:avLst/>
          </a:prstGeom>
          <a:noFill/>
        </p:spPr>
        <p:txBody>
          <a:bodyPr wrap="square" rtlCol="0">
            <a:spAutoFit/>
          </a:bodyPr>
          <a:lstStyle/>
          <a:p>
            <a:r>
              <a:rPr lang="zh-CN" altLang="en-US" sz="1600" dirty="0">
                <a:solidFill>
                  <a:schemeClr val="bg1"/>
                </a:solidFill>
              </a:rPr>
              <a:t>提供学科定制化、多维度的精准测评与反馈</a:t>
            </a:r>
            <a:endParaRPr lang="en-US" altLang="zh-CN" sz="1600" dirty="0">
              <a:solidFill>
                <a:schemeClr val="bg1"/>
              </a:solidFill>
            </a:endParaRPr>
          </a:p>
          <a:p>
            <a:r>
              <a:rPr lang="zh-CN" altLang="en-US" sz="1600" dirty="0">
                <a:solidFill>
                  <a:schemeClr val="bg1"/>
                </a:solidFill>
              </a:rPr>
              <a:t>激发低龄或初学者的学习兴趣与动力</a:t>
            </a:r>
            <a:endParaRPr lang="en-US" altLang="zh-CN" sz="1600" dirty="0">
              <a:solidFill>
                <a:schemeClr val="bg1"/>
              </a:solidFill>
            </a:endParaRPr>
          </a:p>
          <a:p>
            <a:r>
              <a:rPr lang="zh-CN" altLang="en-US" sz="1600" dirty="0">
                <a:solidFill>
                  <a:schemeClr val="bg1"/>
                </a:solidFill>
              </a:rPr>
              <a:t>打通“学</a:t>
            </a:r>
            <a:r>
              <a:rPr lang="en-US" altLang="zh-CN" sz="1600" dirty="0">
                <a:solidFill>
                  <a:schemeClr val="bg1"/>
                </a:solidFill>
              </a:rPr>
              <a:t>-</a:t>
            </a:r>
            <a:r>
              <a:rPr lang="zh-CN" altLang="en-US" sz="1600" dirty="0">
                <a:solidFill>
                  <a:schemeClr val="bg1"/>
                </a:solidFill>
              </a:rPr>
              <a:t>练</a:t>
            </a:r>
            <a:r>
              <a:rPr lang="en-US" altLang="zh-CN" sz="1600" dirty="0">
                <a:solidFill>
                  <a:schemeClr val="bg1"/>
                </a:solidFill>
              </a:rPr>
              <a:t>-</a:t>
            </a:r>
            <a:r>
              <a:rPr lang="zh-CN" altLang="en-US" sz="1600" dirty="0">
                <a:solidFill>
                  <a:schemeClr val="bg1"/>
                </a:solidFill>
              </a:rPr>
              <a:t>测</a:t>
            </a:r>
            <a:r>
              <a:rPr lang="en-US" altLang="zh-CN" sz="1600" dirty="0">
                <a:solidFill>
                  <a:schemeClr val="bg1"/>
                </a:solidFill>
              </a:rPr>
              <a:t>-</a:t>
            </a:r>
            <a:r>
              <a:rPr lang="zh-CN" altLang="en-US" sz="1600" dirty="0">
                <a:solidFill>
                  <a:schemeClr val="bg1"/>
                </a:solidFill>
              </a:rPr>
              <a:t>评”闭环，实现高效学习</a:t>
            </a:r>
          </a:p>
        </p:txBody>
      </p:sp>
      <p:sp>
        <p:nvSpPr>
          <p:cNvPr id="9" name="文本框 8">
            <a:extLst>
              <a:ext uri="{FF2B5EF4-FFF2-40B4-BE49-F238E27FC236}">
                <a16:creationId xmlns:a16="http://schemas.microsoft.com/office/drawing/2014/main" id="{ACF8908A-58E7-FED1-A465-E338483E250F}"/>
              </a:ext>
            </a:extLst>
          </p:cNvPr>
          <p:cNvSpPr txBox="1"/>
          <p:nvPr/>
        </p:nvSpPr>
        <p:spPr>
          <a:xfrm>
            <a:off x="983615" y="254000"/>
            <a:ext cx="7411682" cy="584775"/>
          </a:xfrm>
          <a:prstGeom prst="rect">
            <a:avLst/>
          </a:prstGeom>
          <a:noFill/>
        </p:spPr>
        <p:txBody>
          <a:bodyPr wrap="square" rtlCol="0">
            <a:spAutoFit/>
          </a:bodyPr>
          <a:lstStyle/>
          <a:p>
            <a:pPr algn="l"/>
            <a:r>
              <a:rPr lang="zh-CN" altLang="en-US" sz="32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项目创新点、技术路线与解决方案</a:t>
            </a:r>
          </a:p>
        </p:txBody>
      </p:sp>
      <p:pic>
        <p:nvPicPr>
          <p:cNvPr id="3" name="图片 2" descr="徽标&#10;&#10;AI 生成的内容可能不正确。">
            <a:extLst>
              <a:ext uri="{FF2B5EF4-FFF2-40B4-BE49-F238E27FC236}">
                <a16:creationId xmlns:a16="http://schemas.microsoft.com/office/drawing/2014/main" id="{0B629259-E6A8-0165-9554-D7C25E06EF23}"/>
              </a:ext>
            </a:extLst>
          </p:cNvPr>
          <p:cNvPicPr>
            <a:picLocks noChangeAspect="1"/>
          </p:cNvPicPr>
          <p:nvPr/>
        </p:nvPicPr>
        <p:blipFill>
          <a:blip r:embed="rId8" cstate="print"/>
          <a:stretch>
            <a:fillRect/>
          </a:stretch>
        </p:blipFill>
        <p:spPr>
          <a:xfrm>
            <a:off x="200950" y="299073"/>
            <a:ext cx="576000" cy="576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图示&#10;&#10;AI 生成的内容可能不正确。">
            <a:extLst>
              <a:ext uri="{FF2B5EF4-FFF2-40B4-BE49-F238E27FC236}">
                <a16:creationId xmlns:a16="http://schemas.microsoft.com/office/drawing/2014/main" id="{2D829349-0F24-B6D8-DEBF-4AC4A430EFC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6950" y="1061849"/>
            <a:ext cx="5183505" cy="1844675"/>
          </a:xfrm>
          <a:prstGeom prst="rect">
            <a:avLst/>
          </a:prstGeom>
          <a:noFill/>
          <a:ln>
            <a:noFill/>
          </a:ln>
        </p:spPr>
      </p:pic>
      <p:pic>
        <p:nvPicPr>
          <p:cNvPr id="8" name="图片 7">
            <a:extLst>
              <a:ext uri="{FF2B5EF4-FFF2-40B4-BE49-F238E27FC236}">
                <a16:creationId xmlns:a16="http://schemas.microsoft.com/office/drawing/2014/main" id="{FB0798BB-C6A6-FC50-7481-D082BF3D663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37072" y="333235"/>
            <a:ext cx="5183505" cy="2792730"/>
          </a:xfrm>
          <a:prstGeom prst="rect">
            <a:avLst/>
          </a:prstGeom>
          <a:noFill/>
          <a:ln>
            <a:noFill/>
          </a:ln>
        </p:spPr>
      </p:pic>
      <p:sp>
        <p:nvSpPr>
          <p:cNvPr id="11" name="文本框 10">
            <a:extLst>
              <a:ext uri="{FF2B5EF4-FFF2-40B4-BE49-F238E27FC236}">
                <a16:creationId xmlns:a16="http://schemas.microsoft.com/office/drawing/2014/main" id="{15AE13EE-819E-78CE-7AC4-EE58826059D3}"/>
              </a:ext>
            </a:extLst>
          </p:cNvPr>
          <p:cNvSpPr txBox="1"/>
          <p:nvPr/>
        </p:nvSpPr>
        <p:spPr>
          <a:xfrm>
            <a:off x="776950" y="3218703"/>
            <a:ext cx="6060122" cy="3387338"/>
          </a:xfrm>
          <a:prstGeom prst="rect">
            <a:avLst/>
          </a:prstGeom>
          <a:noFill/>
        </p:spPr>
        <p:txBody>
          <a:bodyPr wrap="square">
            <a:spAutoFit/>
          </a:bodyPr>
          <a:lstStyle/>
          <a:p>
            <a:pPr>
              <a:lnSpc>
                <a:spcPct val="115000"/>
              </a:lnSpc>
              <a:spcBef>
                <a:spcPts val="600"/>
              </a:spcBef>
              <a:spcAft>
                <a:spcPts val="600"/>
              </a:spcAft>
            </a:pPr>
            <a:r>
              <a:rPr lang="zh-CN" altLang="en-US" b="1" dirty="0">
                <a:solidFill>
                  <a:schemeClr val="bg1"/>
                </a:solidFill>
                <a:effectLst>
                  <a:outerShdw blurRad="63500" sx="101000" sy="101000" algn="ctr" rotWithShape="0">
                    <a:srgbClr val="33DDF8">
                      <a:alpha val="40000"/>
                    </a:srgbClr>
                  </a:outerShdw>
                </a:effectLst>
                <a:latin typeface="钉钉进步体" panose="00020600040101010101" pitchFamily="18" charset="-122"/>
                <a:ea typeface="钉钉进步体" panose="00020600040101010101" pitchFamily="18" charset="-122"/>
              </a:rPr>
              <a:t>声像科技团队开发的数字人伴学系统</a:t>
            </a: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以阿里巴巴通义实验室开源的</a:t>
            </a:r>
            <a:r>
              <a:rPr lang="en-US" altLang="zh-CN" sz="1800" kern="100" dirty="0" err="1">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OpenAvatarChat</a:t>
            </a: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为基座，构建了一套端到端的实时数字人对话工作流。该工作流采用模块化设计</a:t>
            </a:r>
            <a:endParaRPr lang="en-US"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endParaRPr>
          </a:p>
          <a:p>
            <a:pPr>
              <a:lnSpc>
                <a:spcPct val="115000"/>
              </a:lnSpc>
              <a:spcBef>
                <a:spcPts val="600"/>
              </a:spcBef>
              <a:spcAft>
                <a:spcPts val="600"/>
              </a:spcAft>
            </a:pP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将语音识别（</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ASR</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，优选为阿里</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达摩院</a:t>
            </a:r>
            <a:r>
              <a:rPr lang="en-US" altLang="zh-CN" kern="100" dirty="0" err="1">
                <a:solidFill>
                  <a:schemeClr val="bg1"/>
                </a:solidFill>
                <a:latin typeface="钉钉进步体" panose="00020600040101010101" pitchFamily="18" charset="-122"/>
                <a:ea typeface="钉钉进步体" panose="00020600040101010101" pitchFamily="18" charset="-122"/>
                <a:cs typeface="Arial" panose="020B0604020202020204" pitchFamily="34" charset="0"/>
              </a:rPr>
              <a:t>SenseVoice</a:t>
            </a:r>
            <a:r>
              <a:rPr lang="zh-CN" altLang="en-US" kern="100" dirty="0">
                <a:solidFill>
                  <a:schemeClr val="bg1"/>
                </a:solidFill>
                <a:latin typeface="钉钉进步体" panose="00020600040101010101" pitchFamily="18" charset="-122"/>
                <a:ea typeface="钉钉进步体" panose="00020600040101010101" pitchFamily="18" charset="-122"/>
                <a:cs typeface="Arial" panose="020B0604020202020204" pitchFamily="34" charset="0"/>
              </a:rPr>
              <a:t>）</a:t>
            </a:r>
            <a:endParaRPr lang="en-US" altLang="zh-CN" kern="100" dirty="0">
              <a:solidFill>
                <a:schemeClr val="bg1"/>
              </a:solidFill>
              <a:latin typeface="钉钉进步体" panose="00020600040101010101" pitchFamily="18" charset="-122"/>
              <a:ea typeface="钉钉进步体" panose="00020600040101010101" pitchFamily="18" charset="-122"/>
              <a:cs typeface="Times New Roman" panose="02020603050405020304" pitchFamily="18" charset="0"/>
            </a:endParaRPr>
          </a:p>
          <a:p>
            <a:pPr>
              <a:lnSpc>
                <a:spcPct val="115000"/>
              </a:lnSpc>
              <a:spcBef>
                <a:spcPts val="600"/>
              </a:spcBef>
              <a:spcAft>
                <a:spcPts val="600"/>
              </a:spcAft>
            </a:pP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大语言模型（</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LLM</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，优选为阿里</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通义实验室</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Qwen</a:t>
            </a: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a:t>
            </a:r>
            <a:endParaRPr lang="en-US"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endParaRPr>
          </a:p>
          <a:p>
            <a:pPr>
              <a:lnSpc>
                <a:spcPct val="115000"/>
              </a:lnSpc>
              <a:spcBef>
                <a:spcPts val="600"/>
              </a:spcBef>
              <a:spcAft>
                <a:spcPts val="600"/>
              </a:spcAft>
            </a:pP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语音合成（</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TTS</a:t>
            </a:r>
            <a:r>
              <a:rPr lang="zh-CN" altLang="en-US" kern="100" dirty="0">
                <a:solidFill>
                  <a:schemeClr val="bg1"/>
                </a:solidFill>
                <a:latin typeface="钉钉进步体" panose="00020600040101010101" pitchFamily="18" charset="-122"/>
                <a:ea typeface="钉钉进步体" panose="00020600040101010101" pitchFamily="18" charset="-122"/>
                <a:cs typeface="Arial" panose="020B0604020202020204" pitchFamily="34" charset="0"/>
              </a:rPr>
              <a:t>，优选为阿里</a:t>
            </a:r>
            <a:r>
              <a:rPr lang="en-US" altLang="zh-CN" kern="100" dirty="0">
                <a:solidFill>
                  <a:schemeClr val="bg1"/>
                </a:solidFill>
                <a:latin typeface="钉钉进步体" panose="00020600040101010101" pitchFamily="18" charset="-122"/>
                <a:ea typeface="钉钉进步体" panose="00020600040101010101" pitchFamily="18" charset="-122"/>
                <a:cs typeface="Arial" panose="020B0604020202020204" pitchFamily="34" charset="0"/>
              </a:rPr>
              <a:t>-</a:t>
            </a:r>
            <a:r>
              <a:rPr lang="zh-CN" altLang="en-US" kern="100" dirty="0">
                <a:solidFill>
                  <a:schemeClr val="bg1"/>
                </a:solidFill>
                <a:latin typeface="钉钉进步体" panose="00020600040101010101" pitchFamily="18" charset="-122"/>
                <a:ea typeface="钉钉进步体" panose="00020600040101010101" pitchFamily="18" charset="-122"/>
                <a:cs typeface="Arial" panose="020B0604020202020204" pitchFamily="34" charset="0"/>
              </a:rPr>
              <a:t>通义实验室</a:t>
            </a:r>
            <a:r>
              <a:rPr lang="en-US" altLang="zh-CN" kern="100" dirty="0" err="1">
                <a:solidFill>
                  <a:schemeClr val="bg1"/>
                </a:solidFill>
                <a:latin typeface="钉钉进步体" panose="00020600040101010101" pitchFamily="18" charset="-122"/>
                <a:ea typeface="钉钉进步体" panose="00020600040101010101" pitchFamily="18" charset="-122"/>
                <a:cs typeface="Arial" panose="020B0604020202020204" pitchFamily="34" charset="0"/>
              </a:rPr>
              <a:t>CosyVoice</a:t>
            </a:r>
            <a:r>
              <a:rPr lang="en-US" altLang="zh-CN" kern="100" dirty="0">
                <a:solidFill>
                  <a:schemeClr val="bg1"/>
                </a:solidFill>
                <a:latin typeface="钉钉进步体" panose="00020600040101010101" pitchFamily="18" charset="-122"/>
                <a:ea typeface="钉钉进步体" panose="00020600040101010101" pitchFamily="18" charset="-122"/>
                <a:cs typeface="Arial" panose="020B0604020202020204" pitchFamily="34" charset="0"/>
              </a:rPr>
              <a:t> 2.0</a:t>
            </a: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a:t>
            </a:r>
            <a:endParaRPr lang="en-US"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endParaRPr>
          </a:p>
          <a:p>
            <a:pPr>
              <a:lnSpc>
                <a:spcPct val="115000"/>
              </a:lnSpc>
              <a:spcBef>
                <a:spcPts val="600"/>
              </a:spcBef>
              <a:spcAft>
                <a:spcPts val="600"/>
              </a:spcAft>
            </a:pP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数字人驱动（</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Avatar</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，优选为阿里</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a:t>
            </a:r>
            <a:r>
              <a:rPr lang="zh-CN" altLang="en-US"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通义实验室</a:t>
            </a:r>
            <a:r>
              <a:rPr lang="en-US" altLang="zh-CN" sz="18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rPr>
              <a:t>LAM</a:t>
            </a: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a:t>
            </a:r>
            <a:endParaRPr lang="en-US"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endParaRPr>
          </a:p>
          <a:p>
            <a:pPr>
              <a:lnSpc>
                <a:spcPct val="115000"/>
              </a:lnSpc>
              <a:spcBef>
                <a:spcPts val="600"/>
              </a:spcBef>
              <a:spcAft>
                <a:spcPts val="600"/>
              </a:spcAft>
            </a:pPr>
            <a:r>
              <a:rPr lang="zh-CN" altLang="zh-CN" sz="1800" kern="100" dirty="0">
                <a:solidFill>
                  <a:schemeClr val="bg1"/>
                </a:solidFill>
                <a:effectLst/>
                <a:latin typeface="钉钉进步体" panose="00020600040101010101" pitchFamily="18" charset="-122"/>
                <a:ea typeface="钉钉进步体" panose="00020600040101010101" pitchFamily="18" charset="-122"/>
                <a:cs typeface="Times New Roman" panose="02020603050405020304" pitchFamily="18" charset="0"/>
              </a:rPr>
              <a:t>四大核心引擎解耦，便于独立优化和替换。</a:t>
            </a:r>
            <a:endParaRPr lang="zh-CN" altLang="zh-CN" sz="1600" kern="100" dirty="0">
              <a:solidFill>
                <a:schemeClr val="bg1"/>
              </a:solidFill>
              <a:effectLst/>
              <a:latin typeface="钉钉进步体" panose="00020600040101010101" pitchFamily="18" charset="-122"/>
              <a:ea typeface="钉钉进步体" panose="00020600040101010101" pitchFamily="18" charset="-122"/>
              <a:cs typeface="Arial" panose="020B0604020202020204" pitchFamily="34" charset="0"/>
            </a:endParaRPr>
          </a:p>
        </p:txBody>
      </p:sp>
      <p:sp>
        <p:nvSpPr>
          <p:cNvPr id="13" name="文本框 12">
            <a:extLst>
              <a:ext uri="{FF2B5EF4-FFF2-40B4-BE49-F238E27FC236}">
                <a16:creationId xmlns:a16="http://schemas.microsoft.com/office/drawing/2014/main" id="{1303A2D6-FD59-D814-4DD9-694271C378CA}"/>
              </a:ext>
            </a:extLst>
          </p:cNvPr>
          <p:cNvSpPr txBox="1"/>
          <p:nvPr/>
        </p:nvSpPr>
        <p:spPr>
          <a:xfrm>
            <a:off x="6737911" y="3699086"/>
            <a:ext cx="6113780" cy="1980992"/>
          </a:xfrm>
          <a:prstGeom prst="rect">
            <a:avLst/>
          </a:prstGeom>
          <a:noFill/>
        </p:spPr>
        <p:txBody>
          <a:bodyPr wrap="square">
            <a:spAutoFit/>
          </a:bodyPr>
          <a:lstStyle/>
          <a:p>
            <a:pPr indent="304800">
              <a:lnSpc>
                <a:spcPct val="115000"/>
              </a:lnSpc>
              <a:spcBef>
                <a:spcPts val="600"/>
              </a:spcBef>
              <a:spcAft>
                <a:spcPts val="600"/>
              </a:spcAft>
              <a:buNone/>
            </a:pP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为了降低交互延迟，</a:t>
            </a:r>
            <a:r>
              <a:rPr lang="zh-CN" altLang="en-US"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团队</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对</a:t>
            </a:r>
            <a:r>
              <a:rPr lang="en-US" altLang="zh-CN" sz="1800" kern="100" dirty="0" err="1">
                <a:solidFill>
                  <a:schemeClr val="bg1"/>
                </a:solidFill>
                <a:effectLst/>
                <a:latin typeface="Times New Roman" panose="02020603050405020304" pitchFamily="18" charset="0"/>
                <a:ea typeface="楷体" panose="02010609060101010101" pitchFamily="49" charset="-122"/>
                <a:cs typeface="Arial" panose="020B0604020202020204" pitchFamily="34" charset="0"/>
              </a:rPr>
              <a:t>SenseVoice</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进行伪流式处理改造。通过将用户的连续语音流按固定时间窗口（</a:t>
            </a:r>
            <a:r>
              <a:rPr lang="en-US" altLang="zh-CN" sz="1800" kern="100" dirty="0">
                <a:solidFill>
                  <a:schemeClr val="bg1"/>
                </a:solidFill>
                <a:effectLst/>
                <a:latin typeface="Times New Roman" panose="02020603050405020304" pitchFamily="18" charset="0"/>
                <a:ea typeface="楷体" panose="02010609060101010101" pitchFamily="49" charset="-122"/>
                <a:cs typeface="Arial" panose="020B0604020202020204" pitchFamily="34" charset="0"/>
              </a:rPr>
              <a:t>chunk</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）进行分块，并采用截断注意力机制（</a:t>
            </a:r>
            <a:r>
              <a:rPr lang="en-US" altLang="zh-CN" sz="1800" kern="100" dirty="0">
                <a:solidFill>
                  <a:schemeClr val="bg1"/>
                </a:solidFill>
                <a:effectLst/>
                <a:latin typeface="Times New Roman" panose="02020603050405020304" pitchFamily="18" charset="0"/>
                <a:ea typeface="楷体" panose="02010609060101010101" pitchFamily="49" charset="-122"/>
                <a:cs typeface="Arial" panose="020B0604020202020204" pitchFamily="34" charset="0"/>
              </a:rPr>
              <a:t>truncated attention</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）对每个语音块进行独立推理。这种方式在保证识别准确率的同时，显著减少了从用户说完话后到系统开始响应的等待时间，提升了对话的流畅感。</a:t>
            </a:r>
            <a:endParaRPr lang="zh-CN" altLang="zh-CN" sz="1600" kern="100" dirty="0">
              <a:solidFill>
                <a:schemeClr val="bg1"/>
              </a:solidFill>
              <a:effectLst/>
              <a:latin typeface="等线" panose="02010600030101010101" pitchFamily="2" charset="-122"/>
              <a:ea typeface="等线" panose="02010600030101010101" pitchFamily="2" charset="-122"/>
              <a:cs typeface="Arial" panose="020B0604020202020204" pitchFamily="34" charset="0"/>
            </a:endParaRPr>
          </a:p>
        </p:txBody>
      </p:sp>
      <p:pic>
        <p:nvPicPr>
          <p:cNvPr id="14" name="图片 13" descr="徽标&#10;&#10;AI 生成的内容可能不正确。">
            <a:extLst>
              <a:ext uri="{FF2B5EF4-FFF2-40B4-BE49-F238E27FC236}">
                <a16:creationId xmlns:a16="http://schemas.microsoft.com/office/drawing/2014/main" id="{0EAA667E-28BC-BD52-ECA4-E690C57C7D12}"/>
              </a:ext>
            </a:extLst>
          </p:cNvPr>
          <p:cNvPicPr>
            <a:picLocks noChangeAspect="1"/>
          </p:cNvPicPr>
          <p:nvPr/>
        </p:nvPicPr>
        <p:blipFill>
          <a:blip r:embed="rId7" cstate="print"/>
          <a:stretch>
            <a:fillRect/>
          </a:stretch>
        </p:blipFill>
        <p:spPr>
          <a:xfrm>
            <a:off x="200950" y="299073"/>
            <a:ext cx="576000" cy="576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23" name="组合 22">
            <a:extLst>
              <a:ext uri="{FF2B5EF4-FFF2-40B4-BE49-F238E27FC236}">
                <a16:creationId xmlns:a16="http://schemas.microsoft.com/office/drawing/2014/main" id="{5F6C70E5-F0D4-6797-B256-011365EFF302}"/>
              </a:ext>
            </a:extLst>
          </p:cNvPr>
          <p:cNvGrpSpPr/>
          <p:nvPr/>
        </p:nvGrpSpPr>
        <p:grpSpPr>
          <a:xfrm>
            <a:off x="6321349" y="1051015"/>
            <a:ext cx="5400000" cy="2896784"/>
            <a:chOff x="914115" y="3212415"/>
            <a:chExt cx="10097145" cy="1456286"/>
          </a:xfrm>
          <a:gradFill>
            <a:gsLst>
              <a:gs pos="0">
                <a:schemeClr val="accent1">
                  <a:alpha val="67000"/>
                  <a:lumMod val="50000"/>
                  <a:lumOff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24" name="圆角矩形 16">
              <a:extLst>
                <a:ext uri="{FF2B5EF4-FFF2-40B4-BE49-F238E27FC236}">
                  <a16:creationId xmlns:a16="http://schemas.microsoft.com/office/drawing/2014/main" id="{628261F0-C3BC-989A-78BB-AA97C75FF148}"/>
                </a:ext>
              </a:extLst>
            </p:cNvPr>
            <p:cNvSpPr/>
            <p:nvPr/>
          </p:nvSpPr>
          <p:spPr>
            <a:xfrm>
              <a:off x="914115" y="3228701"/>
              <a:ext cx="10080000" cy="1440000"/>
            </a:xfrm>
            <a:prstGeom prst="roundRect">
              <a:avLst>
                <a:gd name="adj" fmla="val 2782"/>
              </a:avLst>
            </a:prstGeom>
            <a:grp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noFill/>
                <a:ea typeface="汉仪正圆 55简" panose="00020600040101010101" charset="-122"/>
              </a:endParaRPr>
            </a:p>
          </p:txBody>
        </p:sp>
        <p:sp>
          <p:nvSpPr>
            <p:cNvPr id="25" name="圆角矩形 15">
              <a:extLst>
                <a:ext uri="{FF2B5EF4-FFF2-40B4-BE49-F238E27FC236}">
                  <a16:creationId xmlns:a16="http://schemas.microsoft.com/office/drawing/2014/main" id="{3386CF35-E3BA-B4DF-96C6-CD09B76E4CEC}"/>
                </a:ext>
              </a:extLst>
            </p:cNvPr>
            <p:cNvSpPr/>
            <p:nvPr/>
          </p:nvSpPr>
          <p:spPr>
            <a:xfrm>
              <a:off x="931260" y="3212415"/>
              <a:ext cx="10080000" cy="1440000"/>
            </a:xfrm>
            <a:prstGeom prst="roundRect">
              <a:avLst>
                <a:gd name="adj" fmla="val 2782"/>
              </a:avLst>
            </a:prstGeom>
            <a:grpFill/>
            <a:ln w="22225">
              <a:gradFill>
                <a:gsLst>
                  <a:gs pos="100000">
                    <a:srgbClr val="3D6AFD"/>
                  </a:gs>
                  <a:gs pos="0">
                    <a:srgbClr val="33DDF8"/>
                  </a:gs>
                </a:gsLst>
                <a:lin ang="189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noFill/>
                </a:ln>
                <a:noFill/>
                <a:ea typeface="汉仪正圆 55简" panose="00020600040101010101" charset="-122"/>
              </a:endParaRPr>
            </a:p>
          </p:txBody>
        </p:sp>
      </p:grpSp>
      <p:pic>
        <p:nvPicPr>
          <p:cNvPr id="7" name="图片 6">
            <a:extLst>
              <a:ext uri="{FF2B5EF4-FFF2-40B4-BE49-F238E27FC236}">
                <a16:creationId xmlns:a16="http://schemas.microsoft.com/office/drawing/2014/main" id="{2C06A2C4-ABA9-B407-D06C-70B2901B2212}"/>
              </a:ext>
            </a:extLst>
          </p:cNvPr>
          <p:cNvPicPr>
            <a:picLocks noChangeAspect="1"/>
          </p:cNvPicPr>
          <p:nvPr/>
        </p:nvPicPr>
        <p:blipFill>
          <a:blip r:embed="rId5"/>
          <a:stretch>
            <a:fillRect/>
          </a:stretch>
        </p:blipFill>
        <p:spPr>
          <a:xfrm>
            <a:off x="661194" y="1622827"/>
            <a:ext cx="5183505" cy="2100580"/>
          </a:xfrm>
          <a:prstGeom prst="rect">
            <a:avLst/>
          </a:prstGeom>
        </p:spPr>
      </p:pic>
      <p:pic>
        <p:nvPicPr>
          <p:cNvPr id="8" name="图片 7">
            <a:extLst>
              <a:ext uri="{FF2B5EF4-FFF2-40B4-BE49-F238E27FC236}">
                <a16:creationId xmlns:a16="http://schemas.microsoft.com/office/drawing/2014/main" id="{547F8A19-7B19-C9F3-5999-E8ED005C9675}"/>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11607" y="1559502"/>
            <a:ext cx="5183505" cy="1892300"/>
          </a:xfrm>
          <a:prstGeom prst="rect">
            <a:avLst/>
          </a:prstGeom>
          <a:noFill/>
          <a:ln>
            <a:noFill/>
          </a:ln>
        </p:spPr>
      </p:pic>
      <p:sp>
        <p:nvSpPr>
          <p:cNvPr id="11" name="文本框 10">
            <a:extLst>
              <a:ext uri="{FF2B5EF4-FFF2-40B4-BE49-F238E27FC236}">
                <a16:creationId xmlns:a16="http://schemas.microsoft.com/office/drawing/2014/main" id="{2B49B4A9-3A67-BA41-22AA-73839DFC78FC}"/>
              </a:ext>
            </a:extLst>
          </p:cNvPr>
          <p:cNvSpPr txBox="1"/>
          <p:nvPr/>
        </p:nvSpPr>
        <p:spPr>
          <a:xfrm>
            <a:off x="397827" y="4252336"/>
            <a:ext cx="6113780" cy="1200329"/>
          </a:xfrm>
          <a:prstGeom prst="rect">
            <a:avLst/>
          </a:prstGeom>
          <a:noFill/>
        </p:spPr>
        <p:txBody>
          <a:bodyPr wrap="square">
            <a:spAutoFit/>
          </a:bodyPr>
          <a:lstStyle/>
          <a:p>
            <a:r>
              <a:rPr lang="zh-CN" altLang="en-US"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团队</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将</a:t>
            </a:r>
            <a:r>
              <a:rPr lang="en-US" altLang="zh-CN" sz="1800" dirty="0">
                <a:solidFill>
                  <a:schemeClr val="bg1"/>
                </a:solidFill>
                <a:effectLst/>
                <a:latin typeface="Times New Roman" panose="02020603050405020304" pitchFamily="18" charset="0"/>
                <a:ea typeface="楷体" panose="02010609060101010101" pitchFamily="49" charset="-122"/>
              </a:rPr>
              <a:t>Qwen3-4B</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深度集成到</a:t>
            </a:r>
            <a:r>
              <a:rPr lang="en-US" altLang="zh-CN" sz="1800" dirty="0" err="1">
                <a:solidFill>
                  <a:schemeClr val="bg1"/>
                </a:solidFill>
                <a:effectLst/>
                <a:latin typeface="Times New Roman" panose="02020603050405020304" pitchFamily="18" charset="0"/>
                <a:ea typeface="楷体" panose="02010609060101010101" pitchFamily="49" charset="-122"/>
              </a:rPr>
              <a:t>AgentUniverse</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多智能体框架中。数字人不再是一个孤立的对话模型，而是作为一个</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伴学智能体</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r>
              <a:rPr lang="en-US" altLang="zh-CN" sz="1800" dirty="0">
                <a:solidFill>
                  <a:schemeClr val="bg1"/>
                </a:solidFill>
                <a:effectLst/>
                <a:latin typeface="Times New Roman" panose="02020603050405020304" pitchFamily="18" charset="0"/>
                <a:ea typeface="楷体" panose="02010609060101010101" pitchFamily="49" charset="-122"/>
              </a:rPr>
              <a:t>Companion Agent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），能够与其他智能体（如</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知识库检索智能体</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学习规划智能体</a:t>
            </a:r>
            <a:r>
              <a:rPr lang="en-US" altLang="zh-CN" sz="1800" dirty="0">
                <a:solidFill>
                  <a:schemeClr val="bg1"/>
                </a:solidFill>
                <a:effectLst/>
                <a:latin typeface="Times New Roman" panose="02020603050405020304" pitchFamily="18" charset="0"/>
                <a:ea typeface="楷体" panose="02010609060101010101" pitchFamily="49" charset="-122"/>
              </a:rPr>
              <a:t>”</a:t>
            </a:r>
            <a:r>
              <a:rPr lang="zh-CN" altLang="zh-CN" sz="18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）协同工作。</a:t>
            </a:r>
            <a:endParaRPr lang="zh-CN" altLang="en-US" dirty="0">
              <a:solidFill>
                <a:schemeClr val="bg1"/>
              </a:solidFill>
            </a:endParaRPr>
          </a:p>
        </p:txBody>
      </p:sp>
      <p:sp>
        <p:nvSpPr>
          <p:cNvPr id="13" name="文本框 12">
            <a:extLst>
              <a:ext uri="{FF2B5EF4-FFF2-40B4-BE49-F238E27FC236}">
                <a16:creationId xmlns:a16="http://schemas.microsoft.com/office/drawing/2014/main" id="{218C36E5-9061-3962-85A4-8DE38B21B40C}"/>
              </a:ext>
            </a:extLst>
          </p:cNvPr>
          <p:cNvSpPr txBox="1"/>
          <p:nvPr/>
        </p:nvSpPr>
        <p:spPr>
          <a:xfrm>
            <a:off x="6363970" y="4157222"/>
            <a:ext cx="6113780" cy="1662443"/>
          </a:xfrm>
          <a:prstGeom prst="rect">
            <a:avLst/>
          </a:prstGeom>
          <a:noFill/>
        </p:spPr>
        <p:txBody>
          <a:bodyPr wrap="square">
            <a:spAutoFit/>
          </a:bodyPr>
          <a:lstStyle/>
          <a:p>
            <a:pPr indent="304800">
              <a:lnSpc>
                <a:spcPct val="115000"/>
              </a:lnSpc>
              <a:spcBef>
                <a:spcPts val="600"/>
              </a:spcBef>
              <a:spcAft>
                <a:spcPts val="600"/>
              </a:spcAft>
              <a:buNone/>
            </a:pPr>
            <a:r>
              <a:rPr lang="zh-CN" altLang="en-US"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团队</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利用</a:t>
            </a:r>
            <a:r>
              <a:rPr lang="en-US" altLang="zh-CN" sz="1800" kern="100" dirty="0" err="1">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CosyVoice</a:t>
            </a:r>
            <a:r>
              <a:rPr lang="zh-CN" altLang="en-US"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的自然语言</a:t>
            </a:r>
            <a:r>
              <a:rPr lang="en-US" altLang="zh-CN"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情感控制能力，根据</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LLM</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对对话上下文的情感分析结果，动态调整</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TTS</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输出的语调。例如，在学生回答正确时，数字人会用更欢快、鼓励的语气；在学生遇到困难时，则会切换到更温和、耐心的语气，实现真正的情感化陪伴。</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4" name="图片 13" descr="徽标&#10;&#10;AI 生成的内容可能不正确。">
            <a:extLst>
              <a:ext uri="{FF2B5EF4-FFF2-40B4-BE49-F238E27FC236}">
                <a16:creationId xmlns:a16="http://schemas.microsoft.com/office/drawing/2014/main" id="{091A5BE5-4290-8C8D-4941-879B35B4E990}"/>
              </a:ext>
            </a:extLst>
          </p:cNvPr>
          <p:cNvPicPr>
            <a:picLocks noChangeAspect="1"/>
          </p:cNvPicPr>
          <p:nvPr/>
        </p:nvPicPr>
        <p:blipFill>
          <a:blip r:embed="rId7" cstate="print"/>
          <a:stretch>
            <a:fillRect/>
          </a:stretch>
        </p:blipFill>
        <p:spPr>
          <a:xfrm>
            <a:off x="200950" y="299073"/>
            <a:ext cx="576000" cy="576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pPr algn="l"/>
            <a:r>
              <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数字人伴学系统</a:t>
            </a: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11" name="图片 10">
            <a:extLst>
              <a:ext uri="{FF2B5EF4-FFF2-40B4-BE49-F238E27FC236}">
                <a16:creationId xmlns:a16="http://schemas.microsoft.com/office/drawing/2014/main" id="{1A54E11D-DEAB-42E7-5C9E-E1929620A30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04639" y="2212978"/>
            <a:ext cx="1914908" cy="2592000"/>
          </a:xfrm>
          <a:prstGeom prst="rect">
            <a:avLst/>
          </a:prstGeom>
          <a:noFill/>
          <a:ln>
            <a:noFill/>
          </a:ln>
        </p:spPr>
      </p:pic>
      <p:pic>
        <p:nvPicPr>
          <p:cNvPr id="12" name="图片 11">
            <a:extLst>
              <a:ext uri="{FF2B5EF4-FFF2-40B4-BE49-F238E27FC236}">
                <a16:creationId xmlns:a16="http://schemas.microsoft.com/office/drawing/2014/main" id="{73D73BE3-242F-1803-C877-D7F798E9FA30}"/>
              </a:ext>
            </a:extLst>
          </p:cNvPr>
          <p:cNvPicPr>
            <a:picLocks noChangeAspect="1"/>
          </p:cNvPicPr>
          <p:nvPr/>
        </p:nvPicPr>
        <p:blipFill>
          <a:blip r:embed="rId6"/>
          <a:stretch>
            <a:fillRect/>
          </a:stretch>
        </p:blipFill>
        <p:spPr>
          <a:xfrm>
            <a:off x="9866147" y="2241747"/>
            <a:ext cx="1915602" cy="2592000"/>
          </a:xfrm>
          <a:prstGeom prst="rect">
            <a:avLst/>
          </a:prstGeom>
        </p:spPr>
      </p:pic>
      <p:sp>
        <p:nvSpPr>
          <p:cNvPr id="13" name="文本框 12">
            <a:extLst>
              <a:ext uri="{FF2B5EF4-FFF2-40B4-BE49-F238E27FC236}">
                <a16:creationId xmlns:a16="http://schemas.microsoft.com/office/drawing/2014/main" id="{84C536D9-3F52-8D87-F73C-8FEFB5B403AF}"/>
              </a:ext>
            </a:extLst>
          </p:cNvPr>
          <p:cNvSpPr txBox="1"/>
          <p:nvPr/>
        </p:nvSpPr>
        <p:spPr>
          <a:xfrm>
            <a:off x="983614" y="3864747"/>
            <a:ext cx="6113780" cy="1980992"/>
          </a:xfrm>
          <a:prstGeom prst="rect">
            <a:avLst/>
          </a:prstGeom>
          <a:noFill/>
        </p:spPr>
        <p:txBody>
          <a:bodyPr wrap="square">
            <a:spAutoFit/>
          </a:bodyPr>
          <a:lstStyle/>
          <a:p>
            <a:pPr indent="304800">
              <a:lnSpc>
                <a:spcPct val="115000"/>
              </a:lnSpc>
              <a:spcBef>
                <a:spcPts val="600"/>
              </a:spcBef>
              <a:spcAft>
                <a:spcPts val="600"/>
              </a:spcAft>
              <a:buNone/>
            </a:pP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LAM</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是一种创新的大型数字人模型，能够从单张图片快速生成超写实的</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3D</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高斯头像，并支持跨平台实时驱动与渲染</a:t>
            </a:r>
            <a:r>
              <a:rPr lang="zh-CN" altLang="en-US"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；同时在硬件上对显存占用较低，并可支持使用</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WebRTC</a:t>
            </a:r>
            <a:r>
              <a:rPr lang="zh-CN" altLang="en-US"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技术进行流式端到端渲染。</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这极大地简化了数字人形象的创建流程，未来可支持学生上传自己的照片生成专属学习伙伴。</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7" name="文本框 16">
            <a:extLst>
              <a:ext uri="{FF2B5EF4-FFF2-40B4-BE49-F238E27FC236}">
                <a16:creationId xmlns:a16="http://schemas.microsoft.com/office/drawing/2014/main" id="{BE2E84CD-3EAD-FBF7-CAFB-868D9FDE94EE}"/>
              </a:ext>
            </a:extLst>
          </p:cNvPr>
          <p:cNvSpPr txBox="1"/>
          <p:nvPr/>
        </p:nvSpPr>
        <p:spPr>
          <a:xfrm>
            <a:off x="7390027" y="1219374"/>
            <a:ext cx="6113780" cy="860685"/>
          </a:xfrm>
          <a:prstGeom prst="rect">
            <a:avLst/>
          </a:prstGeom>
          <a:noFill/>
        </p:spPr>
        <p:txBody>
          <a:bodyPr wrap="square">
            <a:spAutoFit/>
          </a:bodyPr>
          <a:lstStyle/>
          <a:p>
            <a:pPr indent="306070">
              <a:lnSpc>
                <a:spcPct val="115000"/>
              </a:lnSpc>
              <a:spcBef>
                <a:spcPts val="600"/>
              </a:spcBef>
              <a:spcAft>
                <a:spcPts val="600"/>
              </a:spcAft>
              <a:buNone/>
            </a:pPr>
            <a:r>
              <a:rPr lang="zh-CN" altLang="en-US" sz="18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声像科技</a:t>
            </a:r>
            <a:r>
              <a:rPr lang="zh-CN" altLang="zh-CN" sz="18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团队就数字人伴学系统</a:t>
            </a:r>
            <a:endParaRPr lang="en-US" altLang="zh-CN" sz="18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endParaRPr>
          </a:p>
          <a:p>
            <a:pPr indent="306070">
              <a:lnSpc>
                <a:spcPct val="115000"/>
              </a:lnSpc>
              <a:spcBef>
                <a:spcPts val="600"/>
              </a:spcBef>
              <a:spcAft>
                <a:spcPts val="600"/>
              </a:spcAft>
              <a:buNone/>
            </a:pPr>
            <a:r>
              <a:rPr lang="zh-CN" altLang="zh-CN" sz="18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申请了两项软件著作权并取得授权：</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8" name="图片 17" descr="徽标&#10;&#10;AI 生成的内容可能不正确。">
            <a:extLst>
              <a:ext uri="{FF2B5EF4-FFF2-40B4-BE49-F238E27FC236}">
                <a16:creationId xmlns:a16="http://schemas.microsoft.com/office/drawing/2014/main" id="{C0F4F739-B339-2E82-4B0F-91A6210EE42E}"/>
              </a:ext>
            </a:extLst>
          </p:cNvPr>
          <p:cNvPicPr>
            <a:picLocks noChangeAspect="1"/>
          </p:cNvPicPr>
          <p:nvPr/>
        </p:nvPicPr>
        <p:blipFill>
          <a:blip r:embed="rId7" cstate="print"/>
          <a:stretch>
            <a:fillRect/>
          </a:stretch>
        </p:blipFill>
        <p:spPr>
          <a:xfrm>
            <a:off x="200950" y="299073"/>
            <a:ext cx="576000" cy="576000"/>
          </a:xfrm>
          <a:prstGeom prst="rect">
            <a:avLst/>
          </a:prstGeom>
        </p:spPr>
      </p:pic>
      <p:grpSp>
        <p:nvGrpSpPr>
          <p:cNvPr id="15" name="组合 14">
            <a:extLst>
              <a:ext uri="{FF2B5EF4-FFF2-40B4-BE49-F238E27FC236}">
                <a16:creationId xmlns:a16="http://schemas.microsoft.com/office/drawing/2014/main" id="{A05D9EAA-C604-F0C5-44DB-7F0BE349C359}"/>
              </a:ext>
            </a:extLst>
          </p:cNvPr>
          <p:cNvGrpSpPr/>
          <p:nvPr/>
        </p:nvGrpSpPr>
        <p:grpSpPr>
          <a:xfrm>
            <a:off x="983614" y="1082407"/>
            <a:ext cx="6300000" cy="2592000"/>
            <a:chOff x="488950" y="1049235"/>
            <a:chExt cx="6429258" cy="2592000"/>
          </a:xfrm>
        </p:grpSpPr>
        <p:pic>
          <p:nvPicPr>
            <p:cNvPr id="3" name="图片 2">
              <a:extLst>
                <a:ext uri="{FF2B5EF4-FFF2-40B4-BE49-F238E27FC236}">
                  <a16:creationId xmlns:a16="http://schemas.microsoft.com/office/drawing/2014/main" id="{B8F097A8-A36E-3D69-0AC1-701EF3767941}"/>
                </a:ext>
              </a:extLst>
            </p:cNvPr>
            <p:cNvPicPr>
              <a:picLocks/>
            </p:cNvPicPr>
            <p:nvPr/>
          </p:nvPicPr>
          <p:blipFill rotWithShape="1">
            <a:blip r:embed="rId8"/>
            <a:srcRect l="85147" t="21479" r="316" b="13010"/>
            <a:stretch>
              <a:fillRect/>
            </a:stretch>
          </p:blipFill>
          <p:spPr bwMode="auto">
            <a:xfrm>
              <a:off x="5622208" y="1049235"/>
              <a:ext cx="1296000" cy="2592000"/>
            </a:xfrm>
            <a:prstGeom prst="rect">
              <a:avLst/>
            </a:prstGeom>
            <a:ln>
              <a:noFill/>
            </a:ln>
            <a:effectLst>
              <a:softEdge rad="12700"/>
            </a:effectLst>
            <a:extLst>
              <a:ext uri="{53640926-AAD7-44D8-BBD7-CCE9431645EC}">
                <a14:shadowObscured xmlns:a14="http://schemas.microsoft.com/office/drawing/2010/main"/>
              </a:ext>
            </a:extLst>
          </p:spPr>
        </p:pic>
        <p:pic>
          <p:nvPicPr>
            <p:cNvPr id="7" name="图片 6">
              <a:extLst>
                <a:ext uri="{FF2B5EF4-FFF2-40B4-BE49-F238E27FC236}">
                  <a16:creationId xmlns:a16="http://schemas.microsoft.com/office/drawing/2014/main" id="{BB7A9AE0-09CE-B87B-1992-F83419A89201}"/>
                </a:ext>
              </a:extLst>
            </p:cNvPr>
            <p:cNvPicPr>
              <a:picLocks/>
            </p:cNvPicPr>
            <p:nvPr/>
          </p:nvPicPr>
          <p:blipFill rotWithShape="1">
            <a:blip r:embed="rId8"/>
            <a:srcRect l="18528" t="21479" r="316" b="13010"/>
            <a:stretch>
              <a:fillRect/>
            </a:stretch>
          </p:blipFill>
          <p:spPr bwMode="auto">
            <a:xfrm>
              <a:off x="488950" y="1049235"/>
              <a:ext cx="5184000" cy="2592000"/>
            </a:xfrm>
            <a:prstGeom prst="rect">
              <a:avLst/>
            </a:prstGeom>
            <a:ln>
              <a:noFill/>
            </a:ln>
            <a:effectLst>
              <a:softEdge rad="12700"/>
            </a:effectLst>
            <a:extLst>
              <a:ext uri="{53640926-AAD7-44D8-BBD7-CCE9431645EC}">
                <a14:shadowObscured xmlns:a14="http://schemas.microsoft.com/office/drawing/2010/main"/>
              </a:ext>
            </a:extLst>
          </p:spPr>
        </p:pic>
        <p:pic>
          <p:nvPicPr>
            <p:cNvPr id="8" name="图片 7" descr="图表&#10;&#10;AI 生成的内容可能不正确。">
              <a:extLst>
                <a:ext uri="{FF2B5EF4-FFF2-40B4-BE49-F238E27FC236}">
                  <a16:creationId xmlns:a16="http://schemas.microsoft.com/office/drawing/2014/main" id="{0EE5731F-CAE1-B6BC-BEF8-2DC8EB7F8146}"/>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94003" y="1255828"/>
              <a:ext cx="4400457" cy="1152000"/>
            </a:xfrm>
            <a:prstGeom prst="rect">
              <a:avLst/>
            </a:prstGeom>
            <a:noFill/>
            <a:ln>
              <a:noFill/>
            </a:ln>
          </p:spPr>
        </p:pic>
        <p:pic>
          <p:nvPicPr>
            <p:cNvPr id="14" name="图片 13" descr="卡通画&#10;&#10;AI 生成的内容可能不正确。">
              <a:extLst>
                <a:ext uri="{FF2B5EF4-FFF2-40B4-BE49-F238E27FC236}">
                  <a16:creationId xmlns:a16="http://schemas.microsoft.com/office/drawing/2014/main" id="{D63AB6E2-FEF4-D6D1-1A43-282C08903E3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190208" y="2906830"/>
              <a:ext cx="1080000" cy="425743"/>
            </a:xfrm>
            <a:prstGeom prst="rect">
              <a:avLst/>
            </a:prstGeom>
          </p:spPr>
        </p:pic>
      </p:grpSp>
      <p:sp>
        <p:nvSpPr>
          <p:cNvPr id="19" name="文本框 18">
            <a:extLst>
              <a:ext uri="{FF2B5EF4-FFF2-40B4-BE49-F238E27FC236}">
                <a16:creationId xmlns:a16="http://schemas.microsoft.com/office/drawing/2014/main" id="{E1A87DA8-DF46-A90E-5D56-8C7081ECC1BA}"/>
              </a:ext>
            </a:extLst>
          </p:cNvPr>
          <p:cNvSpPr txBox="1"/>
          <p:nvPr/>
        </p:nvSpPr>
        <p:spPr>
          <a:xfrm>
            <a:off x="7162354" y="5047084"/>
            <a:ext cx="6756400" cy="831959"/>
          </a:xfrm>
          <a:prstGeom prst="rect">
            <a:avLst/>
          </a:prstGeom>
          <a:noFill/>
        </p:spPr>
        <p:txBody>
          <a:bodyPr wrap="square">
            <a:spAutoFit/>
          </a:bodyPr>
          <a:lstStyle/>
          <a:p>
            <a:pPr indent="306070">
              <a:lnSpc>
                <a:spcPct val="115000"/>
              </a:lnSpc>
              <a:spcBef>
                <a:spcPts val="600"/>
              </a:spcBef>
              <a:spcAft>
                <a:spcPts val="600"/>
              </a:spcAft>
              <a:buNone/>
            </a:pPr>
            <a:r>
              <a:rPr lang="en-US" altLang="zh-CN" b="1"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b="1"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面向深度伪造音视频的智能检测软件</a:t>
            </a:r>
            <a:r>
              <a:rPr lang="en-US" altLang="zh-CN" b="1"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a:t>
            </a:r>
          </a:p>
          <a:p>
            <a:pPr indent="306070">
              <a:lnSpc>
                <a:spcPct val="115000"/>
              </a:lnSpc>
              <a:spcBef>
                <a:spcPts val="600"/>
              </a:spcBef>
              <a:spcAft>
                <a:spcPts val="600"/>
              </a:spcAft>
              <a:buNone/>
            </a:pPr>
            <a:r>
              <a:rPr lang="en-US" altLang="zh-CN" sz="16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r>
              <a:rPr lang="zh-CN" altLang="en-US" sz="16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终身学伴</a:t>
            </a:r>
            <a:r>
              <a:rPr lang="en-US" altLang="zh-CN" sz="16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r>
              <a:rPr lang="zh-CN" altLang="en-US" sz="16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数字虚拟人合成平台</a:t>
            </a:r>
            <a:r>
              <a:rPr lang="en-US" altLang="zh-CN" sz="1600" b="1"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多智能体</a:t>
            </a:r>
            <a:r>
              <a:rPr lang="en-US" altLang="zh-CN"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a:t>
            </a:r>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知识库协作系统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descr="图形用户界面, 网站&#10;&#10;AI 生成的内容可能不正确。">
            <a:extLst>
              <a:ext uri="{FF2B5EF4-FFF2-40B4-BE49-F238E27FC236}">
                <a16:creationId xmlns:a16="http://schemas.microsoft.com/office/drawing/2014/main" id="{D896C81F-BE26-3DAA-2C62-C44F59C7E2B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87114" y="996831"/>
            <a:ext cx="5183505" cy="2567305"/>
          </a:xfrm>
          <a:prstGeom prst="rect">
            <a:avLst/>
          </a:prstGeom>
          <a:noFill/>
          <a:ln>
            <a:noFill/>
          </a:ln>
        </p:spPr>
      </p:pic>
      <p:sp>
        <p:nvSpPr>
          <p:cNvPr id="11" name="文本框 10">
            <a:extLst>
              <a:ext uri="{FF2B5EF4-FFF2-40B4-BE49-F238E27FC236}">
                <a16:creationId xmlns:a16="http://schemas.microsoft.com/office/drawing/2014/main" id="{941618A0-FE78-C2F7-6475-EDD1B547D03C}"/>
              </a:ext>
            </a:extLst>
          </p:cNvPr>
          <p:cNvSpPr txBox="1"/>
          <p:nvPr/>
        </p:nvSpPr>
        <p:spPr>
          <a:xfrm>
            <a:off x="697704" y="3700679"/>
            <a:ext cx="6113780" cy="2299540"/>
          </a:xfrm>
          <a:prstGeom prst="rect">
            <a:avLst/>
          </a:prstGeom>
          <a:noFill/>
        </p:spPr>
        <p:txBody>
          <a:bodyPr wrap="square">
            <a:spAutoFit/>
          </a:bodyPr>
          <a:lstStyle/>
          <a:p>
            <a:pPr indent="304800">
              <a:lnSpc>
                <a:spcPct val="115000"/>
              </a:lnSpc>
              <a:spcBef>
                <a:spcPts val="600"/>
              </a:spcBef>
              <a:spcAft>
                <a:spcPts val="600"/>
              </a:spcAft>
              <a:buNone/>
            </a:pP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本系统是“</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AI</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智能·学习搭子”解决方案的知识中枢与智能引擎。它并非一个孤立的问答机器人，而是依托蚂蚁集团在复杂金融业务场景中淬炼出的</a:t>
            </a:r>
            <a:r>
              <a:rPr lang="en-US" altLang="zh-CN" sz="1800" kern="100" dirty="0" err="1">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AgentUniverse</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多智能体框架，构建了一个由多个领域专家智能体协同工作的动态知识网络。其核心价值在于，能够将静态的知识库转化为可推理、可协作、可进化的活知识，为数字人伴学系统和评估系统提供强大、精准、实时的智能支持。</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2" name="图片 11" descr="徽标&#10;&#10;AI 生成的内容可能不正确。">
            <a:extLst>
              <a:ext uri="{FF2B5EF4-FFF2-40B4-BE49-F238E27FC236}">
                <a16:creationId xmlns:a16="http://schemas.microsoft.com/office/drawing/2014/main" id="{DDDDC729-490C-F905-62FC-E17B21A9FBEA}"/>
              </a:ext>
            </a:extLst>
          </p:cNvPr>
          <p:cNvPicPr>
            <a:picLocks noChangeAspect="1"/>
          </p:cNvPicPr>
          <p:nvPr/>
        </p:nvPicPr>
        <p:blipFill>
          <a:blip r:embed="rId6" cstate="print"/>
          <a:stretch>
            <a:fillRect/>
          </a:stretch>
        </p:blipFill>
        <p:spPr>
          <a:xfrm>
            <a:off x="200950" y="299073"/>
            <a:ext cx="576000" cy="576000"/>
          </a:xfrm>
          <a:prstGeom prst="rect">
            <a:avLst/>
          </a:prstGeom>
        </p:spPr>
      </p:pic>
      <p:pic>
        <p:nvPicPr>
          <p:cNvPr id="14" name="图片 13" descr="图示&#10;&#10;AI 生成的内容可能不正确。">
            <a:extLst>
              <a:ext uri="{FF2B5EF4-FFF2-40B4-BE49-F238E27FC236}">
                <a16:creationId xmlns:a16="http://schemas.microsoft.com/office/drawing/2014/main" id="{E1FFE4A9-0C3E-8693-F879-4F63182B5DA5}"/>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06393" y="955962"/>
            <a:ext cx="4320000" cy="3600910"/>
          </a:xfrm>
          <a:prstGeom prst="rect">
            <a:avLst/>
          </a:prstGeom>
          <a:noFill/>
          <a:ln>
            <a:noFill/>
          </a:ln>
        </p:spPr>
      </p:pic>
      <p:sp>
        <p:nvSpPr>
          <p:cNvPr id="3" name="文本框 2">
            <a:extLst>
              <a:ext uri="{FF2B5EF4-FFF2-40B4-BE49-F238E27FC236}">
                <a16:creationId xmlns:a16="http://schemas.microsoft.com/office/drawing/2014/main" id="{865C90B2-F911-0E3D-30B5-EA8880DFA9EF}"/>
              </a:ext>
            </a:extLst>
          </p:cNvPr>
          <p:cNvSpPr txBox="1"/>
          <p:nvPr/>
        </p:nvSpPr>
        <p:spPr>
          <a:xfrm>
            <a:off x="7106393" y="5013774"/>
            <a:ext cx="6113780" cy="1028358"/>
          </a:xfrm>
          <a:prstGeom prst="rect">
            <a:avLst/>
          </a:prstGeom>
          <a:noFill/>
        </p:spPr>
        <p:txBody>
          <a:bodyPr wrap="square">
            <a:spAutoFit/>
          </a:bodyPr>
          <a:lstStyle/>
          <a:p>
            <a:pPr indent="304800">
              <a:lnSpc>
                <a:spcPct val="115000"/>
              </a:lnSpc>
              <a:spcBef>
                <a:spcPts val="600"/>
              </a:spcBef>
              <a:spcAft>
                <a:spcPts val="600"/>
              </a:spcAft>
              <a:buNone/>
            </a:pPr>
            <a:r>
              <a:rPr lang="zh-CN" altLang="en-US"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团队通过向量数据库技术实现了基于</a:t>
            </a:r>
            <a:r>
              <a:rPr lang="en-US" altLang="zh-CN"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RAG</a:t>
            </a:r>
            <a:r>
              <a:rPr lang="zh-CN" altLang="en-US"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的检索增强工作，使得多智能体</a:t>
            </a:r>
            <a:r>
              <a:rPr lang="en-US" altLang="zh-CN"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知识库协作系统能够基于已有的教案、教科书</a:t>
            </a:r>
            <a:r>
              <a:rPr lang="en-US" altLang="zh-CN"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PDF</a:t>
            </a:r>
            <a:r>
              <a:rPr lang="zh-CN" altLang="en-US" kern="1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等，归纳知识要点、实现定向检索。</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多智能体</a:t>
            </a:r>
            <a:r>
              <a:rPr lang="en-US" altLang="zh-CN"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a:t>
            </a:r>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知识库协作系统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grpSp>
        <p:nvGrpSpPr>
          <p:cNvPr id="7" name="组合 6">
            <a:extLst>
              <a:ext uri="{FF2B5EF4-FFF2-40B4-BE49-F238E27FC236}">
                <a16:creationId xmlns:a16="http://schemas.microsoft.com/office/drawing/2014/main" id="{FED78D93-D3D5-0D09-557E-4B1E93D2FA64}"/>
              </a:ext>
            </a:extLst>
          </p:cNvPr>
          <p:cNvGrpSpPr/>
          <p:nvPr/>
        </p:nvGrpSpPr>
        <p:grpSpPr>
          <a:xfrm>
            <a:off x="6381592" y="1051015"/>
            <a:ext cx="5759450" cy="3239770"/>
            <a:chOff x="0" y="0"/>
            <a:chExt cx="5181742" cy="2868930"/>
          </a:xfrm>
        </p:grpSpPr>
        <p:pic>
          <p:nvPicPr>
            <p:cNvPr id="8" name="图片 7">
              <a:extLst>
                <a:ext uri="{FF2B5EF4-FFF2-40B4-BE49-F238E27FC236}">
                  <a16:creationId xmlns:a16="http://schemas.microsoft.com/office/drawing/2014/main" id="{9785CD8E-B0EF-C73B-8C05-B0F380B7019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0" y="0"/>
              <a:ext cx="1295400" cy="2868930"/>
            </a:xfrm>
            <a:prstGeom prst="rect">
              <a:avLst/>
            </a:prstGeom>
            <a:noFill/>
            <a:ln>
              <a:noFill/>
            </a:ln>
            <a:effectLst>
              <a:softEdge rad="12700"/>
            </a:effectLst>
          </p:spPr>
        </p:pic>
        <p:pic>
          <p:nvPicPr>
            <p:cNvPr id="11" name="图片 10" descr="图形用户界面, 应用程序, 网站&#10;&#10;AI 生成的内容可能不正确。">
              <a:extLst>
                <a:ext uri="{FF2B5EF4-FFF2-40B4-BE49-F238E27FC236}">
                  <a16:creationId xmlns:a16="http://schemas.microsoft.com/office/drawing/2014/main" id="{38DD5A33-C7FF-132E-B8BB-99142D644794}"/>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1295542" y="0"/>
              <a:ext cx="1295400" cy="2868930"/>
            </a:xfrm>
            <a:prstGeom prst="rect">
              <a:avLst/>
            </a:prstGeom>
            <a:noFill/>
            <a:ln>
              <a:noFill/>
            </a:ln>
            <a:effectLst>
              <a:softEdge rad="12700"/>
            </a:effectLst>
          </p:spPr>
        </p:pic>
        <p:pic>
          <p:nvPicPr>
            <p:cNvPr id="12" name="图片 11">
              <a:extLst>
                <a:ext uri="{FF2B5EF4-FFF2-40B4-BE49-F238E27FC236}">
                  <a16:creationId xmlns:a16="http://schemas.microsoft.com/office/drawing/2014/main" id="{A1DF4E08-C90A-EFA9-4045-8A211143E10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2590942" y="0"/>
              <a:ext cx="1295400" cy="2868930"/>
            </a:xfrm>
            <a:prstGeom prst="rect">
              <a:avLst/>
            </a:prstGeom>
            <a:noFill/>
            <a:ln>
              <a:noFill/>
            </a:ln>
            <a:effectLst>
              <a:softEdge rad="12700"/>
            </a:effectLst>
          </p:spPr>
        </p:pic>
        <p:pic>
          <p:nvPicPr>
            <p:cNvPr id="13" name="图片 12">
              <a:extLst>
                <a:ext uri="{FF2B5EF4-FFF2-40B4-BE49-F238E27FC236}">
                  <a16:creationId xmlns:a16="http://schemas.microsoft.com/office/drawing/2014/main" id="{3FBCD393-1219-1E61-A916-707944E9117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a:xfrm>
              <a:off x="3886342" y="0"/>
              <a:ext cx="1295400" cy="2868930"/>
            </a:xfrm>
            <a:prstGeom prst="rect">
              <a:avLst/>
            </a:prstGeom>
            <a:noFill/>
            <a:ln>
              <a:noFill/>
            </a:ln>
            <a:effectLst>
              <a:softEdge rad="12700"/>
            </a:effectLst>
          </p:spPr>
        </p:pic>
      </p:grpSp>
      <p:sp>
        <p:nvSpPr>
          <p:cNvPr id="17" name="文本框 16">
            <a:extLst>
              <a:ext uri="{FF2B5EF4-FFF2-40B4-BE49-F238E27FC236}">
                <a16:creationId xmlns:a16="http://schemas.microsoft.com/office/drawing/2014/main" id="{AA580AD7-FE63-AD03-929A-8F44FAB5F378}"/>
              </a:ext>
            </a:extLst>
          </p:cNvPr>
          <p:cNvSpPr txBox="1"/>
          <p:nvPr/>
        </p:nvSpPr>
        <p:spPr>
          <a:xfrm>
            <a:off x="5134610" y="4385838"/>
            <a:ext cx="6113780" cy="1980992"/>
          </a:xfrm>
          <a:prstGeom prst="rect">
            <a:avLst/>
          </a:prstGeom>
          <a:noFill/>
        </p:spPr>
        <p:txBody>
          <a:bodyPr wrap="square">
            <a:spAutoFit/>
          </a:bodyPr>
          <a:lstStyle/>
          <a:p>
            <a:pPr indent="304800">
              <a:lnSpc>
                <a:spcPct val="115000"/>
              </a:lnSpc>
              <a:spcBef>
                <a:spcPts val="600"/>
              </a:spcBef>
              <a:spcAft>
                <a:spcPts val="600"/>
              </a:spcAft>
              <a:buNone/>
            </a:pP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多智能体</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知识库协作系统作为“</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AI</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智能·学习搭子”解决方案的智能中枢，其与蚂蚁集团生态的深度融合，核心体现在对</a:t>
            </a:r>
            <a:r>
              <a:rPr lang="en-US" altLang="zh-CN" sz="1800" kern="100" dirty="0" err="1">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AgentUniverse</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框架的深度应用与扩展上。该系统不仅继承了蚂蚁集团在复杂金融业务中锤炼出的多智能体协同能力，更将其创新性地迁移至教育场景，实现了从“静态知识问答”到“动态知识服务”的跃迁</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8" name="图片 17" descr="徽标&#10;&#10;AI 生成的内容可能不正确。">
            <a:extLst>
              <a:ext uri="{FF2B5EF4-FFF2-40B4-BE49-F238E27FC236}">
                <a16:creationId xmlns:a16="http://schemas.microsoft.com/office/drawing/2014/main" id="{9934B2BF-076B-38B5-D3AD-666DA2E9EB78}"/>
              </a:ext>
            </a:extLst>
          </p:cNvPr>
          <p:cNvPicPr>
            <a:picLocks noChangeAspect="1"/>
          </p:cNvPicPr>
          <p:nvPr/>
        </p:nvPicPr>
        <p:blipFill>
          <a:blip r:embed="rId9" cstate="print"/>
          <a:stretch>
            <a:fillRect/>
          </a:stretch>
        </p:blipFill>
        <p:spPr>
          <a:xfrm>
            <a:off x="200950" y="299073"/>
            <a:ext cx="576000" cy="576000"/>
          </a:xfrm>
          <a:prstGeom prst="rect">
            <a:avLst/>
          </a:prstGeom>
        </p:spPr>
      </p:pic>
      <p:pic>
        <p:nvPicPr>
          <p:cNvPr id="3" name="图片 2" descr="图形用户界面, 应用程序&#10;&#10;AI 生成的内容可能不正确。">
            <a:extLst>
              <a:ext uri="{FF2B5EF4-FFF2-40B4-BE49-F238E27FC236}">
                <a16:creationId xmlns:a16="http://schemas.microsoft.com/office/drawing/2014/main" id="{4CAAEB37-D7FB-7D2F-CD97-116DA4013984}"/>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4468" y="1210506"/>
            <a:ext cx="4320000" cy="3709457"/>
          </a:xfrm>
          <a:prstGeom prst="rect">
            <a:avLst/>
          </a:prstGeom>
          <a:noFill/>
          <a:ln>
            <a:noFill/>
          </a:ln>
        </p:spPr>
      </p:pic>
      <p:sp>
        <p:nvSpPr>
          <p:cNvPr id="15" name="文本框 14">
            <a:extLst>
              <a:ext uri="{FF2B5EF4-FFF2-40B4-BE49-F238E27FC236}">
                <a16:creationId xmlns:a16="http://schemas.microsoft.com/office/drawing/2014/main" id="{262B7A8E-A855-2CE3-C606-6219B72920C2}"/>
              </a:ext>
            </a:extLst>
          </p:cNvPr>
          <p:cNvSpPr txBox="1"/>
          <p:nvPr/>
        </p:nvSpPr>
        <p:spPr>
          <a:xfrm>
            <a:off x="1457325" y="5317895"/>
            <a:ext cx="6102350" cy="369332"/>
          </a:xfrm>
          <a:prstGeom prst="rect">
            <a:avLst/>
          </a:prstGeom>
          <a:noFill/>
        </p:spPr>
        <p:txBody>
          <a:bodyPr wrap="square">
            <a:spAutoFit/>
          </a:bodyPr>
          <a:lstStyle/>
          <a:p>
            <a:r>
              <a:rPr lang="en-US" altLang="zh-CN" sz="1800" kern="100" dirty="0" err="1">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AgentUniverse</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多智能体框架</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sers/weiqingqing/Desktop/1698 [转换].png1698 [转换]"/>
          <p:cNvPicPr>
            <a:picLocks noChangeAspect="1"/>
          </p:cNvPicPr>
          <p:nvPr/>
        </p:nvPicPr>
        <p:blipFill>
          <a:blip r:embed="rId4"/>
          <a:srcRect/>
          <a:stretch>
            <a:fillRect/>
          </a:stretch>
        </p:blipFill>
        <p:spPr>
          <a:xfrm>
            <a:off x="-6000" y="-1270"/>
            <a:ext cx="12204000" cy="6860540"/>
          </a:xfrm>
          <a:prstGeom prst="rect">
            <a:avLst/>
          </a:prstGeom>
        </p:spPr>
      </p:pic>
      <p:sp>
        <p:nvSpPr>
          <p:cNvPr id="161" name="矩形 160"/>
          <p:cNvSpPr/>
          <p:nvPr/>
        </p:nvSpPr>
        <p:spPr>
          <a:xfrm>
            <a:off x="-5715" y="-1905"/>
            <a:ext cx="12204065" cy="6861810"/>
          </a:xfrm>
          <a:prstGeom prst="rect">
            <a:avLst/>
          </a:prstGeom>
          <a:gradFill>
            <a:gsLst>
              <a:gs pos="54000">
                <a:srgbClr val="030628">
                  <a:alpha val="49000"/>
                </a:srgbClr>
              </a:gs>
              <a:gs pos="0">
                <a:srgbClr val="030628">
                  <a:alpha val="50000"/>
                </a:srgbClr>
              </a:gs>
              <a:gs pos="100000">
                <a:srgbClr val="030628">
                  <a:alpha val="5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0" name="文本框 59"/>
          <p:cNvSpPr txBox="1"/>
          <p:nvPr/>
        </p:nvSpPr>
        <p:spPr>
          <a:xfrm>
            <a:off x="983614" y="299073"/>
            <a:ext cx="6060123" cy="523220"/>
          </a:xfrm>
          <a:prstGeom prst="rect">
            <a:avLst/>
          </a:prstGeom>
          <a:noFill/>
        </p:spPr>
        <p:txBody>
          <a:bodyPr wrap="square" rtlCol="0">
            <a:spAutoFit/>
          </a:bodyPr>
          <a:lstStyle/>
          <a:p>
            <a:r>
              <a:rPr lang="zh-CN" altLang="en-US" sz="2800" b="1" dirty="0">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rPr>
              <a:t>多学科客制化评估系统</a:t>
            </a:r>
            <a:endParaRPr lang="zh-CN" altLang="en-US" sz="2800" b="1" dirty="0">
              <a:ln>
                <a:noFill/>
              </a:ln>
              <a:solidFill>
                <a:schemeClr val="bg1"/>
              </a:solidFill>
              <a:effectLst>
                <a:outerShdw blurRad="63500" sx="101000" sy="101000" algn="ctr" rotWithShape="0">
                  <a:srgbClr val="33DDF8">
                    <a:alpha val="40000"/>
                  </a:srgbClr>
                </a:outerShdw>
              </a:effectLst>
              <a:latin typeface="汉仪正圆 55简" panose="00020600040101010101" charset="-122"/>
              <a:ea typeface="汉仪正圆 55简" panose="00020600040101010101" charset="-122"/>
            </a:endParaRPr>
          </a:p>
        </p:txBody>
      </p:sp>
      <p:sp>
        <p:nvSpPr>
          <p:cNvPr id="344" name="矩形: 圆角 38"/>
          <p:cNvSpPr/>
          <p:nvPr>
            <p:custDataLst>
              <p:tags r:id="rId1"/>
            </p:custDataLst>
          </p:nvPr>
        </p:nvSpPr>
        <p:spPr>
          <a:xfrm>
            <a:off x="0" y="6253200"/>
            <a:ext cx="12198350" cy="604800"/>
          </a:xfrm>
          <a:prstGeom prst="roundRect">
            <a:avLst>
              <a:gd name="adj" fmla="val 0"/>
            </a:avLst>
          </a:prstGeom>
          <a:gradFill flip="none" rotWithShape="1">
            <a:gsLst>
              <a:gs pos="51000">
                <a:srgbClr val="00B0F0">
                  <a:alpha val="70000"/>
                </a:srgbClr>
              </a:gs>
              <a:gs pos="100000">
                <a:schemeClr val="accent1">
                  <a:alpha val="70000"/>
                </a:schemeClr>
              </a:gs>
              <a:gs pos="0">
                <a:schemeClr val="accent1">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基于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，而</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超脱于</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单纯</a:t>
            </a:r>
            <a:r>
              <a:rPr lang="zh-CN" altLang="en-US" sz="2700" dirty="0">
                <a:solidFill>
                  <a:prstClr val="white"/>
                </a:solidFill>
                <a:effectLst>
                  <a:outerShdw blurRad="38100" dist="38100" dir="2700000" algn="tl" rotWithShape="0">
                    <a:srgbClr val="000000">
                      <a:alpha val="72000"/>
                    </a:srgbClr>
                  </a:outerShdw>
                </a:effectLst>
                <a:latin typeface="方正仿宋_GB2312" panose="02000000000000000000" charset="-122"/>
                <a:ea typeface="方正仿宋_GB2312" panose="02000000000000000000" charset="-122"/>
                <a:cs typeface="方正仿宋_GB2312" panose="02000000000000000000" charset="-122"/>
                <a:sym typeface="+mn-ea"/>
              </a:rPr>
              <a:t>的</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语音识别服务（</a:t>
            </a:r>
            <a:r>
              <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ASR</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），真正</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理解</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并</a:t>
            </a:r>
            <a:r>
              <a:rPr lang="zh-CN" altLang="en-US" sz="2700" dirty="0">
                <a:gradFill>
                  <a:gsLst>
                    <a:gs pos="67000">
                      <a:srgbClr val="F7E081"/>
                    </a:gs>
                    <a:gs pos="1000">
                      <a:srgbClr val="FFFFF5"/>
                    </a:gs>
                    <a:gs pos="51000">
                      <a:srgbClr val="F9EBAA"/>
                    </a:gs>
                  </a:gsLst>
                  <a:lin ang="5400000" scaled="0"/>
                </a:gradFill>
                <a:effectLst>
                  <a:outerShdw blurRad="38100" dist="38100" dir="2700000" algn="tl">
                    <a:srgbClr val="000000">
                      <a:alpha val="72000"/>
                    </a:srgbClr>
                  </a:outerShdw>
                  <a:reflection blurRad="6350" stA="55000" endA="300" endPos="45500" dir="5400000" sy="-100000" algn="bl" rotWithShape="0"/>
                </a:effectLst>
                <a:latin typeface="方正仿宋_GB2312" panose="02000000000000000000" charset="-122"/>
                <a:ea typeface="方正仿宋_GB2312" panose="02000000000000000000" charset="-122"/>
                <a:cs typeface="方正仿宋_GB2312" panose="02000000000000000000" charset="-122"/>
                <a:sym typeface="+mn-ea"/>
              </a:rPr>
              <a:t>读懂</a:t>
            </a:r>
            <a:r>
              <a:rPr kumimoji="0" lang="zh-CN" altLang="en-US"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rPr>
              <a:t>你的声音</a:t>
            </a:r>
            <a:endParaRPr kumimoji="0" lang="en-US" altLang="zh-CN" sz="2700" b="0" i="0" u="none" strike="noStrike" kern="1200" cap="none" spc="0" normalizeH="0" baseline="0" noProof="0" dirty="0">
              <a:ln>
                <a:noFill/>
              </a:ln>
              <a:solidFill>
                <a:prstClr val="white"/>
              </a:solidFill>
              <a:effectLst>
                <a:outerShdw blurRad="38100" dist="38100" dir="2700000" algn="tl" rotWithShape="0">
                  <a:srgbClr val="000000">
                    <a:alpha val="72000"/>
                  </a:srgbClr>
                </a:outerShdw>
              </a:effectLst>
              <a:uLnTx/>
              <a:uFillTx/>
              <a:latin typeface="方正仿宋_GB2312" panose="02000000000000000000" charset="-122"/>
              <a:ea typeface="方正仿宋_GB2312" panose="02000000000000000000" charset="-122"/>
              <a:cs typeface="方正仿宋_GB2312" panose="02000000000000000000" charset="-122"/>
              <a:sym typeface="+mn-ea"/>
            </a:endParaRPr>
          </a:p>
        </p:txBody>
      </p:sp>
      <p:grpSp>
        <p:nvGrpSpPr>
          <p:cNvPr id="2" name="组合 1"/>
          <p:cNvGrpSpPr>
            <a:grpSpLocks noChangeAspect="1"/>
          </p:cNvGrpSpPr>
          <p:nvPr/>
        </p:nvGrpSpPr>
        <p:grpSpPr>
          <a:xfrm>
            <a:off x="11381927" y="463828"/>
            <a:ext cx="399822" cy="792000"/>
            <a:chOff x="17792" y="462"/>
            <a:chExt cx="680" cy="1347"/>
          </a:xfrm>
        </p:grpSpPr>
        <p:sp>
          <p:nvSpPr>
            <p:cNvPr id="4" name="燕尾形 20"/>
            <p:cNvSpPr/>
            <p:nvPr/>
          </p:nvSpPr>
          <p:spPr>
            <a:xfrm rot="5400000">
              <a:off x="17908" y="824"/>
              <a:ext cx="448" cy="620"/>
            </a:xfrm>
            <a:prstGeom prst="chevron">
              <a:avLst>
                <a:gd name="adj" fmla="val 66071"/>
              </a:avLst>
            </a:prstGeom>
            <a:noFill/>
            <a:ln w="12700">
              <a:gradFill>
                <a:gsLst>
                  <a:gs pos="0">
                    <a:srgbClr val="33DDF8">
                      <a:alpha val="35000"/>
                    </a:srgbClr>
                  </a:gs>
                  <a:gs pos="100000">
                    <a:srgbClr val="33DDF8">
                      <a:alpha val="47000"/>
                    </a:srgbClr>
                  </a:gs>
                </a:gsLst>
                <a:lin ang="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6" name="燕尾形 21"/>
            <p:cNvSpPr/>
            <p:nvPr/>
          </p:nvSpPr>
          <p:spPr>
            <a:xfrm rot="5400000">
              <a:off x="17877" y="1214"/>
              <a:ext cx="510" cy="680"/>
            </a:xfrm>
            <a:prstGeom prst="chevron">
              <a:avLst>
                <a:gd name="adj" fmla="val 66071"/>
              </a:avLst>
            </a:prstGeom>
            <a:gradFill>
              <a:gsLst>
                <a:gs pos="0">
                  <a:srgbClr val="33DDF8">
                    <a:alpha val="50000"/>
                  </a:srgbClr>
                </a:gs>
                <a:gs pos="100000">
                  <a:srgbClr val="33DDF8">
                    <a:alpha val="30000"/>
                  </a:srgbClr>
                </a:gs>
              </a:gsLst>
              <a:lin ang="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sp>
          <p:nvSpPr>
            <p:cNvPr id="10" name="燕尾形 23"/>
            <p:cNvSpPr/>
            <p:nvPr/>
          </p:nvSpPr>
          <p:spPr>
            <a:xfrm rot="5400000">
              <a:off x="17908" y="376"/>
              <a:ext cx="448" cy="620"/>
            </a:xfrm>
            <a:prstGeom prst="chevron">
              <a:avLst>
                <a:gd name="adj" fmla="val 66071"/>
              </a:avLst>
            </a:prstGeom>
            <a:noFill/>
            <a:ln w="12700">
              <a:gradFill>
                <a:gsLst>
                  <a:gs pos="0">
                    <a:srgbClr val="33DDF8">
                      <a:alpha val="30000"/>
                    </a:srgbClr>
                  </a:gs>
                  <a:gs pos="100000">
                    <a:srgbClr val="33DDF8">
                      <a:alpha val="10000"/>
                    </a:srgbClr>
                  </a:gs>
                </a:gsLst>
                <a:lin ang="81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汉仪正圆 55简" panose="00020600040101010101" charset="-122"/>
              </a:endParaRPr>
            </a:p>
          </p:txBody>
        </p:sp>
      </p:grpSp>
      <p:pic>
        <p:nvPicPr>
          <p:cNvPr id="7" name="图片 6">
            <a:extLst>
              <a:ext uri="{FF2B5EF4-FFF2-40B4-BE49-F238E27FC236}">
                <a16:creationId xmlns:a16="http://schemas.microsoft.com/office/drawing/2014/main" id="{A5D00649-0CB7-A5BC-E324-5B6AB5065E03}"/>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85660" y="1255828"/>
            <a:ext cx="4320000" cy="2352370"/>
          </a:xfrm>
          <a:prstGeom prst="rect">
            <a:avLst/>
          </a:prstGeom>
          <a:noFill/>
          <a:ln>
            <a:noFill/>
          </a:ln>
          <a:effectLst>
            <a:softEdge rad="12700"/>
          </a:effectLst>
        </p:spPr>
      </p:pic>
      <p:pic>
        <p:nvPicPr>
          <p:cNvPr id="8" name="图片 7">
            <a:extLst>
              <a:ext uri="{FF2B5EF4-FFF2-40B4-BE49-F238E27FC236}">
                <a16:creationId xmlns:a16="http://schemas.microsoft.com/office/drawing/2014/main" id="{5DAB62F8-2BB1-0559-3726-5C93999FF76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02573" y="3372242"/>
            <a:ext cx="4320000" cy="2465623"/>
          </a:xfrm>
          <a:prstGeom prst="rect">
            <a:avLst/>
          </a:prstGeom>
          <a:noFill/>
          <a:ln>
            <a:noFill/>
          </a:ln>
          <a:effectLst>
            <a:softEdge rad="31750"/>
          </a:effectLst>
        </p:spPr>
      </p:pic>
      <p:sp>
        <p:nvSpPr>
          <p:cNvPr id="11" name="文本框 10">
            <a:extLst>
              <a:ext uri="{FF2B5EF4-FFF2-40B4-BE49-F238E27FC236}">
                <a16:creationId xmlns:a16="http://schemas.microsoft.com/office/drawing/2014/main" id="{9F6866C4-7D14-BBDC-BC75-27AEFEF4D1D1}"/>
              </a:ext>
            </a:extLst>
          </p:cNvPr>
          <p:cNvSpPr txBox="1"/>
          <p:nvPr/>
        </p:nvSpPr>
        <p:spPr>
          <a:xfrm>
            <a:off x="569427" y="4186320"/>
            <a:ext cx="6113780" cy="1343894"/>
          </a:xfrm>
          <a:prstGeom prst="rect">
            <a:avLst/>
          </a:prstGeom>
          <a:noFill/>
        </p:spPr>
        <p:txBody>
          <a:bodyPr wrap="square">
            <a:spAutoFit/>
          </a:bodyPr>
          <a:lstStyle/>
          <a:p>
            <a:pPr indent="304800">
              <a:lnSpc>
                <a:spcPct val="115000"/>
              </a:lnSpc>
              <a:spcBef>
                <a:spcPts val="600"/>
              </a:spcBef>
              <a:spcAft>
                <a:spcPts val="600"/>
              </a:spcAft>
              <a:buNone/>
            </a:pP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本系统是“</a:t>
            </a:r>
            <a:r>
              <a:rPr lang="en-US"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AI</a:t>
            </a:r>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智能·学习搭子”解决方案中实现精准诊断与效果闭环的关键一环。它并非一个通用的题库系统，而是针对不同学科（如计算机、化学）的独特知识结构和能力评估标准，提供高度客制化的测评与反馈服务。</a:t>
            </a:r>
            <a:endParaRPr lang="zh-CN" altLang="zh-CN" sz="16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2" name="图片 11" descr="徽标&#10;&#10;AI 生成的内容可能不正确。">
            <a:extLst>
              <a:ext uri="{FF2B5EF4-FFF2-40B4-BE49-F238E27FC236}">
                <a16:creationId xmlns:a16="http://schemas.microsoft.com/office/drawing/2014/main" id="{35715383-1F1B-86C9-6B34-DCE6C5AEFB9F}"/>
              </a:ext>
            </a:extLst>
          </p:cNvPr>
          <p:cNvPicPr>
            <a:picLocks noChangeAspect="1"/>
          </p:cNvPicPr>
          <p:nvPr/>
        </p:nvPicPr>
        <p:blipFill>
          <a:blip r:embed="rId7" cstate="print"/>
          <a:stretch>
            <a:fillRect/>
          </a:stretch>
        </p:blipFill>
        <p:spPr>
          <a:xfrm>
            <a:off x="200950" y="299073"/>
            <a:ext cx="576000" cy="576000"/>
          </a:xfrm>
          <a:prstGeom prst="rect">
            <a:avLst/>
          </a:prstGeom>
        </p:spPr>
      </p:pic>
      <p:sp>
        <p:nvSpPr>
          <p:cNvPr id="9" name="文本框 8">
            <a:extLst>
              <a:ext uri="{FF2B5EF4-FFF2-40B4-BE49-F238E27FC236}">
                <a16:creationId xmlns:a16="http://schemas.microsoft.com/office/drawing/2014/main" id="{0F2B2065-259C-C002-1E1D-5CA966F66ABE}"/>
              </a:ext>
            </a:extLst>
          </p:cNvPr>
          <p:cNvSpPr txBox="1"/>
          <p:nvPr/>
        </p:nvSpPr>
        <p:spPr>
          <a:xfrm>
            <a:off x="5679399" y="1688844"/>
            <a:ext cx="6102350" cy="1200329"/>
          </a:xfrm>
          <a:prstGeom prst="rect">
            <a:avLst/>
          </a:prstGeom>
          <a:noFill/>
        </p:spPr>
        <p:txBody>
          <a:bodyPr wrap="square">
            <a:spAutoFit/>
          </a:bodyPr>
          <a:lstStyle/>
          <a:p>
            <a:r>
              <a:rPr lang="zh-CN" altLang="zh-CN" sz="1800" kern="100" dirty="0">
                <a:solidFill>
                  <a:schemeClr val="bg1"/>
                </a:solidFill>
                <a:effectLst/>
                <a:latin typeface="Times New Roman" panose="02020603050405020304" pitchFamily="18" charset="0"/>
                <a:ea typeface="楷体" panose="02010609060101010101" pitchFamily="49" charset="-122"/>
                <a:cs typeface="Times New Roman" panose="02020603050405020304" pitchFamily="18" charset="0"/>
              </a:rPr>
              <a:t>系统旨在解决“学得怎么样”和“哪里不会”的核心问题，为数字人伴学系统和学习规划提供数据驱动的决策依据，契合赛题中“一阶段（校园考试）”与“二阶段（就业技能）”的双场景需求。</a:t>
            </a:r>
            <a:endParaRPr lang="zh-CN" altLang="en-US"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gzYzU1N2JiNTgxZjkwMjJlYTJlZjA4YTM3NTc1N2Y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383.59881889763784,&quot;left&quot;:72.02551181102362,&quot;top&quot;:83.4511811023622,&quot;width&quot;:697.4447244094488}"/>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453.11818897637806,&quot;left&quot;:208.6,&quot;top&quot;:74.89527559055118,&quot;width&quot;:695.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雅酷黑-75J"/>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汉仪雅酷黑-75J"/>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2770</Words>
  <Application>Microsoft Office PowerPoint</Application>
  <PresentationFormat>宽屏</PresentationFormat>
  <Paragraphs>230</Paragraphs>
  <Slides>20</Slides>
  <Notes>19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20</vt:i4>
      </vt:variant>
    </vt:vector>
  </HeadingPairs>
  <TitlesOfParts>
    <vt:vector size="35" baseType="lpstr">
      <vt:lpstr>Calibri</vt:lpstr>
      <vt:lpstr>Abadi</vt:lpstr>
      <vt:lpstr>Wingdings</vt:lpstr>
      <vt:lpstr>Times New Roman</vt:lpstr>
      <vt:lpstr>等线</vt:lpstr>
      <vt:lpstr>阿里巴巴普惠体 R</vt:lpstr>
      <vt:lpstr>汉仪雅酷黑W</vt:lpstr>
      <vt:lpstr>方正仿宋_GB2312</vt:lpstr>
      <vt:lpstr>阿里巴巴普惠体 B</vt:lpstr>
      <vt:lpstr>DingTalk Sans</vt:lpstr>
      <vt:lpstr>Arial</vt:lpstr>
      <vt:lpstr>HarmonyOS Sans SC</vt:lpstr>
      <vt:lpstr>汉仪正圆 55简</vt:lpstr>
      <vt:lpstr>钉钉进步体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dingdust</dc:creator>
  <cp:lastModifiedBy>Dingdust</cp:lastModifiedBy>
  <cp:revision>413</cp:revision>
  <dcterms:created xsi:type="dcterms:W3CDTF">2022-04-26T03:15:00Z</dcterms:created>
  <dcterms:modified xsi:type="dcterms:W3CDTF">2025-10-08T05:39:55Z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2052-12.1.0.22529</vt:lpwstr>
  </property>
  <property fmtid="{D5CDD505-2E9C-101B-9397-08002B2CF9AE}" pid="3" name="commondata">
    <vt:lpwstr>eyJoZGlkIjoiNmQ1Zjk2MTk1MTI3NDQyZGM5YjViYzg3ZGMxMzc2ZGUifQ==</vt:lpwstr>
  </property>
  <property fmtid="{D5CDD505-2E9C-101B-9397-08002B2CF9AE}" pid="4" name="ICV">
    <vt:lpwstr>28594800AF534AA49E52BAB1EA16344C_13</vt:lpwstr>
  </property>
</Properties>
</file>

<file path=docProps/thumbnail.jpeg>
</file>